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2"/>
  </p:notesMasterIdLst>
  <p:sldIdLst>
    <p:sldId id="256" r:id="rId3"/>
    <p:sldId id="319" r:id="rId4"/>
    <p:sldId id="317" r:id="rId5"/>
    <p:sldId id="318" r:id="rId6"/>
    <p:sldId id="264" r:id="rId7"/>
    <p:sldId id="308" r:id="rId8"/>
    <p:sldId id="273" r:id="rId9"/>
    <p:sldId id="272" r:id="rId10"/>
    <p:sldId id="321" r:id="rId11"/>
    <p:sldId id="300" r:id="rId12"/>
    <p:sldId id="303" r:id="rId13"/>
    <p:sldId id="302" r:id="rId14"/>
    <p:sldId id="299" r:id="rId15"/>
    <p:sldId id="304" r:id="rId16"/>
    <p:sldId id="305" r:id="rId17"/>
    <p:sldId id="306" r:id="rId18"/>
    <p:sldId id="320" r:id="rId19"/>
    <p:sldId id="265" r:id="rId20"/>
    <p:sldId id="267" r:id="rId21"/>
    <p:sldId id="282" r:id="rId22"/>
    <p:sldId id="283" r:id="rId23"/>
    <p:sldId id="284" r:id="rId24"/>
    <p:sldId id="285" r:id="rId25"/>
    <p:sldId id="311" r:id="rId26"/>
    <p:sldId id="298" r:id="rId27"/>
    <p:sldId id="259" r:id="rId28"/>
    <p:sldId id="260" r:id="rId29"/>
    <p:sldId id="316" r:id="rId30"/>
    <p:sldId id="313" r:id="rId31"/>
    <p:sldId id="289" r:id="rId32"/>
    <p:sldId id="291" r:id="rId33"/>
    <p:sldId id="314" r:id="rId34"/>
    <p:sldId id="315" r:id="rId35"/>
    <p:sldId id="293" r:id="rId36"/>
    <p:sldId id="294" r:id="rId37"/>
    <p:sldId id="295" r:id="rId38"/>
    <p:sldId id="296" r:id="rId39"/>
    <p:sldId id="297" r:id="rId40"/>
    <p:sldId id="275" r:id="rId41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geir" initials="a" lastIdx="8" clrIdx="0"/>
  <p:cmAuthor id="1" name="annelena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42" autoAdjust="0"/>
    <p:restoredTop sz="94660"/>
  </p:normalViewPr>
  <p:slideViewPr>
    <p:cSldViewPr>
      <p:cViewPr varScale="1">
        <p:scale>
          <a:sx n="73" d="100"/>
          <a:sy n="73" d="100"/>
        </p:scale>
        <p:origin x="-1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11T10:22:58.088" idx="4">
    <p:pos x="10" y="10"/>
    <p:text>Jeg tenker at det er greit om denne presentasjonen har en del teknisk innhold. Kunne tenke meg å si litt om:
* Mapping fra marc i marc2rdf
* SPARQL-regler for verksgenerering o.l.
* Begrensninger ved å bruke marc som utgangspunkt, hvorfor gå fra marc2rdf til rdf2marc </p:text>
  </p:cm>
  <p:cm authorId="1" dt="2014-03-11T14:35:01.591" idx="2">
    <p:pos x="146" y="146"/>
    <p:text>Fint. Lager du noen forslag til slides?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FB4C337-00F9-4AB8-88AA-4B479E815D52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212630A-CF82-40B2-A205-AC045E33DD7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57E0A-251A-4FC0-AE33-72E98424ED7E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33E4-68E0-4EE5-B93D-ADACA2FE7F3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44A10-5D06-41D5-97A1-F7F18EE032D8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AE4E9-5DDE-40B9-BB8A-A617AB26957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71B5-8F17-45B6-B099-1C8A3BF80815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C3333-4E77-46FD-BF83-BACCA290A08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46C95-751B-4466-849D-52CA7DA77B4F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B885F-DAE6-4394-99F5-61484FB1373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020B-0D7E-4602-980F-2316B5770568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7E4E4-5762-4F51-83C7-6B7E1A08A7C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16DB-69D0-4B93-AE55-9592B6761C51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C720-247D-42BF-BBB4-D9A35CD953E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FEAB-1103-49F4-A998-B0241317EBF1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74360-58B2-49F8-A0A4-4FD83666360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6117-C333-4B4F-8FE5-607E7550CFC0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C1BC-2CEF-401E-BF48-64A23EB5F10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F982-55FE-4657-8474-140D9A1CEA5D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1503-9AB6-4851-AD3D-F9C17475486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6E248-8B69-432A-9F12-0378512248AF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B7A0-D812-4710-B674-2FDD197E69C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E5F9-6442-4803-A96D-D574128CECA8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6D95-C670-4442-8E87-1161F7350FD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31AF-423B-438A-BC5E-7AF93E793AD5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74D29-5D95-4095-BEDB-A7E8B31B410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FACF6-F3FF-45FF-A5DC-B0BEDBFC5207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893E-BA15-43E5-8430-A49F4174A00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2A62-DD8C-4761-9FBD-2F6E06B182CD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36E2-7186-4336-A95B-C73B284CB44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6AA7A-A48B-4F53-87CA-B07563AA6D95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A25D1-B6CF-460C-AB84-D0FC3C9C6C9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83E3-F03E-4F11-A386-64D0236D54A8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46A0A-04DB-4B23-B7C7-D8A2DEF05CE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E64-2852-40E6-A011-684CF141B832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02F76-2E46-4303-8D24-AC2B4D0BB45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B85D3-8DFE-47C5-8E76-0B172DAD9AF2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85024-EACE-4680-ADDE-64E045D1429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6FF3C-7A0B-47D7-BA05-74FBD1A26C65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C5AE-90CC-4A1C-912B-F6AE913FD49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33DE0-67B7-4B6E-8DF3-4CCECEF5E8C0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F1CCA-07C5-4CE9-B527-445D00F9F0A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59887-7BCE-4376-B610-642DB8BB40CD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410CE-5588-4B82-B2DD-A31E6EAC6F0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5741-61C5-47CB-9E76-87EDFEE931D9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97CC2-77D9-41A5-8055-357C116D03A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119BA86-FD7A-4649-BA34-1477307A2053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8E8E4C7-E47B-43E7-BE35-5CBDC63A94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4" r:id="rId2"/>
    <p:sldLayoutId id="2147483697" r:id="rId3"/>
    <p:sldLayoutId id="2147483683" r:id="rId4"/>
    <p:sldLayoutId id="2147483698" r:id="rId5"/>
    <p:sldLayoutId id="2147483682" r:id="rId6"/>
    <p:sldLayoutId id="2147483681" r:id="rId7"/>
    <p:sldLayoutId id="2147483699" r:id="rId8"/>
    <p:sldLayoutId id="2147483680" r:id="rId9"/>
    <p:sldLayoutId id="2147483679" r:id="rId10"/>
    <p:sldLayoutId id="214748367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1331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78148C-4CE9-4429-AA03-26E4851DCFD9}" type="datetimeFigureOut">
              <a:rPr lang="nb-NO"/>
              <a:pPr>
                <a:defRPr/>
              </a:pPr>
              <a:t>24.03.2014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C3D4FE-0E5B-434C-BF2F-AF19ADD78C3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marc2rdfnew.deichman.no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hyperlink" Target="http://digital.deichman.no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ithub.com/digibib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1188" y="2654300"/>
            <a:ext cx="7848600" cy="1927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Next Generation </a:t>
            </a:r>
            <a:r>
              <a:rPr lang="en-US" b="1" dirty="0" smtClean="0"/>
              <a:t>Catalogue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79450" y="4513263"/>
            <a:ext cx="6400800" cy="6445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RDF as a Basis for New Services</a:t>
            </a:r>
            <a:r>
              <a:rPr lang="en-US" sz="2200" b="1" smtClean="0">
                <a:solidFill>
                  <a:srgbClr val="57576E"/>
                </a:solidFill>
              </a:rPr>
              <a:t/>
            </a:r>
            <a:br>
              <a:rPr lang="en-US" sz="2200" b="1" smtClean="0">
                <a:solidFill>
                  <a:srgbClr val="57576E"/>
                </a:solidFill>
              </a:rPr>
            </a:br>
            <a:endParaRPr lang="nb-NO" sz="2200" smtClean="0">
              <a:solidFill>
                <a:srgbClr val="57576E"/>
              </a:solidFill>
            </a:endParaRPr>
          </a:p>
        </p:txBody>
      </p:sp>
      <p:sp>
        <p:nvSpPr>
          <p:cNvPr id="27651" name="Undertittel 2"/>
          <p:cNvSpPr txBox="1">
            <a:spLocks/>
          </p:cNvSpPr>
          <p:nvPr/>
        </p:nvSpPr>
        <p:spPr bwMode="auto">
          <a:xfrm>
            <a:off x="684213" y="5276850"/>
            <a:ext cx="82089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None/>
            </a:pPr>
            <a:r>
              <a:rPr lang="en-US" b="1">
                <a:solidFill>
                  <a:srgbClr val="57576E"/>
                </a:solidFill>
              </a:rPr>
              <a:t>Asgeir Rekkavik (Librarian) and Anne-Lena Westrum (Project Manager)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None/>
            </a:pPr>
            <a:r>
              <a:rPr lang="en-US" b="1">
                <a:solidFill>
                  <a:srgbClr val="57576E"/>
                </a:solidFill>
              </a:rPr>
              <a:t>Oslo Public Library, Norway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None/>
            </a:pPr>
            <a:r>
              <a:rPr lang="en-US" b="1">
                <a:solidFill>
                  <a:srgbClr val="57576E"/>
                </a:solidFill>
              </a:rPr>
              <a:t>     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None/>
            </a:pPr>
            <a:r>
              <a:rPr lang="en-US" b="1">
                <a:solidFill>
                  <a:srgbClr val="57576E"/>
                </a:solidFill>
              </a:rPr>
              <a:t>      </a:t>
            </a:r>
            <a:r>
              <a:rPr lang="en-US" b="1"/>
              <a:t>@digibib | digital.deichman.no | github.com/digibib</a:t>
            </a:r>
            <a:endParaRPr lang="nb-NO" sz="2400">
              <a:solidFill>
                <a:srgbClr val="57576E"/>
              </a:solidFill>
            </a:endParaRPr>
          </a:p>
        </p:txBody>
      </p:sp>
      <p:pic>
        <p:nvPicPr>
          <p:cNvPr id="27652" name="Picture 2" descr="http://www.mhra.gov.uk/home/groups/comms-ic/documents/websiteresources/con1406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165850"/>
            <a:ext cx="5746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Bilde 5" descr="ATELIEROSLO_EXT_panoram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315913"/>
            <a:ext cx="9294813" cy="299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1338" y="-474663"/>
            <a:ext cx="14092238" cy="735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25" y="260350"/>
            <a:ext cx="9144000" cy="92392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5400" b="1" dirty="0">
                <a:latin typeface="+mj-lt"/>
              </a:rPr>
              <a:t>Active </a:t>
            </a:r>
            <a:r>
              <a:rPr lang="nb-NO" sz="5400" b="1" dirty="0" err="1">
                <a:latin typeface="+mj-lt"/>
              </a:rPr>
              <a:t>shelves</a:t>
            </a:r>
            <a:endParaRPr lang="nb-NO" sz="5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39975" y="0"/>
            <a:ext cx="1271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7613" y="-100013"/>
            <a:ext cx="12839701" cy="69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0"/>
            <a:ext cx="13435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44800" y="9525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00" y="0"/>
            <a:ext cx="12660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89263" y="-11113"/>
            <a:ext cx="12296776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613" y="0"/>
            <a:ext cx="6962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25" y="4530725"/>
            <a:ext cx="9144000" cy="9144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5400" b="1"/>
              <a:t>Book recommendations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From 				To</a:t>
            </a:r>
            <a:endParaRPr lang="nb-NO" dirty="0"/>
          </a:p>
        </p:txBody>
      </p:sp>
      <p:sp>
        <p:nvSpPr>
          <p:cNvPr id="39938" name="Plassholder for innhold 4"/>
          <p:cNvSpPr>
            <a:spLocks noGrp="1"/>
          </p:cNvSpPr>
          <p:nvPr>
            <p:ph sz="half" idx="1"/>
          </p:nvPr>
        </p:nvSpPr>
        <p:spPr>
          <a:xfrm>
            <a:off x="468313" y="2233613"/>
            <a:ext cx="2889250" cy="3370262"/>
          </a:xfrm>
          <a:solidFill>
            <a:srgbClr val="000000"/>
          </a:solidFill>
        </p:spPr>
        <p:txBody>
          <a:bodyPr/>
          <a:lstStyle/>
          <a:p>
            <a:pPr marL="0" indent="0">
              <a:buFont typeface="Arial" charset="0"/>
              <a:buNone/>
            </a:pPr>
            <a:endParaRPr lang="nb-NO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300" y="2205038"/>
            <a:ext cx="44942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il høyre 7"/>
          <p:cNvSpPr/>
          <p:nvPr/>
        </p:nvSpPr>
        <p:spPr>
          <a:xfrm>
            <a:off x="3635375" y="3357563"/>
            <a:ext cx="129698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altLang="nb-NO" dirty="0" err="1"/>
              <a:t>Preparing</a:t>
            </a:r>
            <a:r>
              <a:rPr lang="nb-NO" altLang="nb-NO" dirty="0"/>
              <a:t> for </a:t>
            </a:r>
            <a:r>
              <a:rPr lang="nb-NO" altLang="nb-NO" dirty="0" err="1"/>
              <a:t>the</a:t>
            </a:r>
            <a:r>
              <a:rPr lang="nb-NO" altLang="nb-NO" dirty="0"/>
              <a:t> </a:t>
            </a:r>
            <a:r>
              <a:rPr lang="nb-NO" altLang="nb-NO" dirty="0" err="1" smtClean="0"/>
              <a:t>future</a:t>
            </a:r>
            <a:endParaRPr lang="nb-NO" dirty="0"/>
          </a:p>
        </p:txBody>
      </p:sp>
      <p:sp>
        <p:nvSpPr>
          <p:cNvPr id="40962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b-NO" smtClean="0"/>
              <a:t>A new foundation</a:t>
            </a:r>
            <a:endParaRPr lang="nb-NO" altLang="nb-NO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324975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4675188"/>
            <a:ext cx="9144000" cy="9144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5400" b="1">
                <a:latin typeface="Calibri" pitchFamily="34" charset="0"/>
              </a:rPr>
              <a:t>Digital Development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sgeir\Dropbox\Presentasjon\2014\Code4Lib\bilder\jane_eyre_lis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76200"/>
            <a:ext cx="78009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sgeir\Dropbox\Presentasjon\2014\Code4Lib\bilder\jane_eyre_19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71438"/>
            <a:ext cx="78009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sgeir\Dropbox\Presentasjon\2014\Code4Lib\bilder\jane_eyre_20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82550"/>
            <a:ext cx="8588375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sgeir\Dropbox\Presentasjon\2014\Code4Lib\bilder\jayne_eyre_same_auth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84138"/>
            <a:ext cx="78105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d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15875"/>
            <a:ext cx="7939088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034088"/>
            <a:ext cx="9144000" cy="92392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5400" b="1" dirty="0">
                <a:latin typeface="+mj-lt"/>
              </a:rPr>
              <a:t>From </a:t>
            </a:r>
            <a:r>
              <a:rPr lang="nb-NO" sz="5400" b="1" dirty="0">
                <a:latin typeface="+mj-lt"/>
              </a:rPr>
              <a:t>MARC </a:t>
            </a:r>
            <a:r>
              <a:rPr lang="nb-NO" sz="5400" b="1" dirty="0">
                <a:latin typeface="+mj-lt"/>
              </a:rPr>
              <a:t>to </a:t>
            </a:r>
            <a:r>
              <a:rPr lang="nb-NO" sz="5400" b="1" dirty="0">
                <a:latin typeface="+mj-lt"/>
              </a:rPr>
              <a:t>RDF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marc2rdf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473325"/>
            <a:ext cx="7772400" cy="14700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nb-NO" smtClean="0"/>
              <a:t>Open</a:t>
            </a:r>
            <a:r>
              <a:rPr lang="en-GB" altLang="zh-CN" smtClean="0">
                <a:ea typeface="宋体" pitchFamily="2" charset="-122"/>
              </a:rPr>
              <a:t> source toolkit for producing an RDF representation of the library catalogue</a:t>
            </a:r>
            <a:endParaRPr lang="en-US" altLang="nb-NO" smtClean="0"/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4859338" y="6491288"/>
            <a:ext cx="4284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nb-NO" altLang="nb-NO">
                <a:solidFill>
                  <a:schemeClr val="hlink"/>
                </a:solidFill>
                <a:latin typeface="Cambria" pitchFamily="18" charset="0"/>
                <a:cs typeface="Arial" charset="0"/>
              </a:rPr>
              <a:t>https://github.com/digibib/marc2rdf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473325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nb-NO" smtClean="0"/>
              <a:t>Plain conversion:</a:t>
            </a:r>
            <a:br>
              <a:rPr lang="en-US" altLang="nb-NO" smtClean="0"/>
            </a:br>
            <a:r>
              <a:rPr lang="en-US" altLang="nb-NO" smtClean="0"/>
              <a:t>MARC bibliographic data </a:t>
            </a:r>
            <a:r>
              <a:rPr lang="en-US" altLang="nb-NO" smtClean="0">
                <a:sym typeface="Wingdings" pitchFamily="2" charset="2"/>
              </a:rPr>
              <a:t></a:t>
            </a:r>
            <a:r>
              <a:rPr lang="en-US" altLang="nb-NO" smtClean="0"/>
              <a:t> RDF</a:t>
            </a:r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4859338" y="6491288"/>
            <a:ext cx="4284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nb-NO" altLang="nb-NO">
                <a:solidFill>
                  <a:schemeClr val="hlink"/>
                </a:solidFill>
                <a:latin typeface="Cambria" pitchFamily="18" charset="0"/>
                <a:cs typeface="Arial" charset="0"/>
              </a:rPr>
              <a:t>https://github.com/digibib/marc2rdf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473325"/>
            <a:ext cx="7772400" cy="2324100"/>
          </a:xfrm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en-US" altLang="nb-NO" dirty="0"/>
              <a:t>SPARQL methods for </a:t>
            </a:r>
            <a:r>
              <a:rPr lang="en-US" altLang="nb-NO" dirty="0" smtClean="0"/>
              <a:t>modifying data and clustering by work</a:t>
            </a:r>
          </a:p>
        </p:txBody>
      </p:sp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4859338" y="6491288"/>
            <a:ext cx="4284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nb-NO" altLang="nb-NO">
                <a:solidFill>
                  <a:schemeClr val="hlink"/>
                </a:solidFill>
                <a:latin typeface="Cambria" pitchFamily="18" charset="0"/>
                <a:cs typeface="Arial" charset="0"/>
              </a:rPr>
              <a:t>https://github.com/digibib/marc2rdf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473325"/>
            <a:ext cx="7772400" cy="1470025"/>
          </a:xfrm>
        </p:spPr>
        <p:txBody>
          <a:bodyPr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nb-NO" dirty="0"/>
              <a:t>Enriching catalogue data with external content from various APIs and Linked Open Data, such as cover images and book reviews</a:t>
            </a:r>
            <a:r>
              <a:rPr lang="en-US" altLang="nb-NO"/>
              <a:t/>
            </a:r>
            <a:br>
              <a:rPr lang="en-US" altLang="nb-NO"/>
            </a:br>
            <a:r>
              <a:rPr lang="en-US" altLang="nb-NO" dirty="0"/>
              <a:t/>
            </a:r>
            <a:br>
              <a:rPr lang="en-US" altLang="nb-NO" dirty="0"/>
            </a:br>
            <a:r>
              <a:rPr lang="en-US" altLang="nb-NO" dirty="0"/>
              <a:t>                     </a:t>
            </a:r>
            <a:r>
              <a:rPr lang="en-US" altLang="nb-NO" dirty="0">
                <a:hlinkClick r:id="rId2"/>
              </a:rPr>
              <a:t>→ marc2rdf</a:t>
            </a:r>
            <a:endParaRPr lang="en-US" altLang="nb-NO" dirty="0" smtClean="0"/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4859338" y="6491288"/>
            <a:ext cx="4284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nb-NO" altLang="nb-NO">
                <a:solidFill>
                  <a:schemeClr val="hlink"/>
                </a:solidFill>
                <a:latin typeface="Cambria" pitchFamily="18" charset="0"/>
                <a:cs typeface="Arial" charset="0"/>
              </a:rPr>
              <a:t>https://github.com/digibib/marc2rdf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1504950"/>
            <a:ext cx="90106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22531" name="Plassholder for innhold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876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&lt;http://data.deichman.no/resource/tnr_504318&gt;	a	fabio:Manifestation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dct:language		&lt;http://lexvo.org/id/iso639-3/eng&gt;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dct:creator		&lt;http://data.deichman.no/person/x2039156200&gt;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dct:title			"Jane Eyre"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deich:titleURLized		"jane_eyre" .</a:t>
            </a:r>
          </a:p>
          <a:p>
            <a:pPr marL="0" indent="0">
              <a:buFont typeface="Arial" charset="0"/>
              <a:buNone/>
            </a:pPr>
            <a:endParaRPr lang="nb-NO" altLang="nb-NO" sz="12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&lt;http://data.deichman.no/resource/tnr_397790&gt;	a	fabio:Manifestation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dct:language		&lt;http://lexvo.org/id/iso639-3/vie&gt;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dct:creator		&lt;http://data.deichman.no/person/x2039156200&gt;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dct:title			"Kieu giang" .;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deich:titleURLized		"kieu_giang"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deich:originalTitle		"Jane Eyre" ;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deich:originalTitleURLized	"jane_eyre" .</a:t>
            </a:r>
          </a:p>
          <a:p>
            <a:pPr marL="0" indent="0">
              <a:buFont typeface="Arial" charset="0"/>
              <a:buNone/>
            </a:pPr>
            <a:r>
              <a:rPr lang="nb-NO" altLang="nb-NO" sz="1200" smtClean="0">
                <a:latin typeface="Courier New" pitchFamily="49" charset="0"/>
                <a:cs typeface="Courier New" pitchFamily="49" charset="0"/>
              </a:rPr>
              <a:t>		</a:t>
            </a:r>
          </a:p>
          <a:p>
            <a:pPr marL="0" indent="0">
              <a:buFont typeface="Arial" charset="0"/>
              <a:buNone/>
            </a:pPr>
            <a:r>
              <a:rPr lang="nb-NO" altLang="nb-NO" sz="1800" smtClean="0">
                <a:latin typeface="Courier New" pitchFamily="49" charset="0"/>
                <a:cs typeface="Courier New" pitchFamily="49" charset="0"/>
              </a:rPr>
              <a:t>Base URI:		http://data.deichman.no/work/</a:t>
            </a:r>
          </a:p>
          <a:p>
            <a:pPr marL="0" indent="0">
              <a:buFont typeface="Arial" charset="0"/>
              <a:buNone/>
            </a:pPr>
            <a:r>
              <a:rPr lang="nb-NO" altLang="nb-NO" sz="1800" smtClean="0">
                <a:latin typeface="Courier New" pitchFamily="49" charset="0"/>
                <a:cs typeface="Courier New" pitchFamily="49" charset="0"/>
              </a:rPr>
              <a:t>Creator ID:		x2039156200</a:t>
            </a:r>
          </a:p>
          <a:p>
            <a:pPr marL="0" indent="0">
              <a:buFont typeface="Arial" charset="0"/>
              <a:buNone/>
            </a:pPr>
            <a:r>
              <a:rPr lang="nb-NO" altLang="nb-NO" sz="1800" smtClean="0">
                <a:latin typeface="Courier New" pitchFamily="49" charset="0"/>
                <a:cs typeface="Courier New" pitchFamily="49" charset="0"/>
              </a:rPr>
              <a:t>(Original) title:	jane_eyre</a:t>
            </a:r>
            <a:endParaRPr lang="nb-NO" altLang="nb-NO" sz="12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 typeface="Arial" charset="0"/>
              <a:buNone/>
            </a:pPr>
            <a:endParaRPr lang="nb-NO" altLang="nb-NO" sz="12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 typeface="Arial" charset="0"/>
              <a:buNone/>
            </a:pPr>
            <a:r>
              <a:rPr lang="nb-NO" altLang="nb-NO" sz="1800" b="1" smtClean="0">
                <a:latin typeface="Courier New" pitchFamily="49" charset="0"/>
                <a:cs typeface="Courier New" pitchFamily="49" charset="0"/>
              </a:rPr>
              <a:t>&lt;http://data.deichman.no/work/x2039156200_jane_eyre&gt;</a:t>
            </a:r>
            <a:endParaRPr lang="nb-NO" altLang="nb-NO" sz="120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rdf2marc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Bild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15875"/>
            <a:ext cx="7939088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034088"/>
            <a:ext cx="9144000" cy="92392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5400" b="1" dirty="0">
                <a:latin typeface="+mj-lt"/>
              </a:rPr>
              <a:t>From </a:t>
            </a:r>
            <a:r>
              <a:rPr lang="nb-NO" sz="5400" b="1" dirty="0">
                <a:latin typeface="+mj-lt"/>
              </a:rPr>
              <a:t>MARC </a:t>
            </a:r>
            <a:r>
              <a:rPr lang="nb-NO" sz="5400" b="1" dirty="0">
                <a:latin typeface="+mj-lt"/>
              </a:rPr>
              <a:t>to </a:t>
            </a:r>
            <a:r>
              <a:rPr lang="nb-NO" sz="5400" b="1" dirty="0">
                <a:latin typeface="+mj-lt"/>
              </a:rPr>
              <a:t>RDF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Bild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875"/>
            <a:ext cx="7939087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034088"/>
            <a:ext cx="9144000" cy="92392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5400" b="1" dirty="0">
                <a:latin typeface="+mj-lt"/>
              </a:rPr>
              <a:t>Goal</a:t>
            </a:r>
            <a:endParaRPr lang="nb-NO" sz="5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lassholder for innhold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pic>
        <p:nvPicPr>
          <p:cNvPr id="11266" name="Picture 2" descr="C:\Users\asgeir\Dropbox\Presentasjon\2014\Code4Lib\bilder\baskervilles_valleyoff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30465" y="836712"/>
            <a:ext cx="3083070" cy="4934274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Plassholder for innhold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pic>
        <p:nvPicPr>
          <p:cNvPr id="9219" name="Picture 3" descr="C:\Users\asgeir\Dropbox\Presentasjon\2014\Code4Lib\bilder\call_of_the_wi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93031" y="1018887"/>
            <a:ext cx="3156351" cy="4821812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lassholder for innhold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pic>
        <p:nvPicPr>
          <p:cNvPr id="58370" name="Picture 4" descr="C:\Users\asgeir\Dropbox\Presentasjon\2014\Code4Lib\bilder\toomuchhappine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981075"/>
            <a:ext cx="3198813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Plassholder for innhold 2"/>
          <p:cNvSpPr>
            <a:spLocks noGrp="1"/>
          </p:cNvSpPr>
          <p:nvPr>
            <p:ph idx="1"/>
          </p:nvPr>
        </p:nvSpPr>
        <p:spPr>
          <a:xfrm>
            <a:off x="457200" y="487363"/>
            <a:ext cx="8229600" cy="5649912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pic>
        <p:nvPicPr>
          <p:cNvPr id="59394" name="Picture 2" descr="C:\Users\asgeir\Dropbox\Presentasjon\2014\Code4Lib\bilder\ghost-he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058863"/>
            <a:ext cx="3038475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C:\Users\asgeir\Dropbox\Presentasjon\2014\Code4Lib\bilder\broken_paradi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058863"/>
            <a:ext cx="30861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asgeir\Dropbox\Presentasjon\2014\Code4Lib\bilder\mollfland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1393825"/>
            <a:ext cx="2468562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C:\Users\asgeir\Dropbox\Presentasjon\2014\Code4Lib\bilder\mollflanders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92500" y="1370013"/>
            <a:ext cx="2379663" cy="3859212"/>
          </a:xfrm>
        </p:spPr>
      </p:pic>
      <p:pic>
        <p:nvPicPr>
          <p:cNvPr id="60419" name="Picture 4" descr="C:\Users\asgeir\Dropbox\Presentasjon\2014\Code4Lib\bilder\mollflanders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1373188"/>
            <a:ext cx="2185987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nb-NO" dirty="0" err="1" smtClean="0"/>
              <a:t>Thank</a:t>
            </a:r>
            <a:r>
              <a:rPr lang="nb-NO" dirty="0" smtClean="0"/>
              <a:t> </a:t>
            </a:r>
            <a:r>
              <a:rPr lang="nb-NO" dirty="0" err="1" smtClean="0"/>
              <a:t>you</a:t>
            </a:r>
            <a:r>
              <a:rPr lang="nb-NO" dirty="0" smtClean="0"/>
              <a:t>! </a:t>
            </a:r>
            <a:r>
              <a:rPr lang="nb-NO" dirty="0" smtClean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587625"/>
          </a:xfrm>
        </p:spPr>
        <p:txBody>
          <a:bodyPr>
            <a:normAutofit/>
          </a:bodyPr>
          <a:lstStyle/>
          <a:p>
            <a:r>
              <a:rPr lang="nb-NO" sz="2800" smtClean="0">
                <a:solidFill>
                  <a:srgbClr val="57576E"/>
                </a:solidFill>
                <a:hlinkClick r:id="rId2"/>
              </a:rPr>
              <a:t>http://digital.deichman.no/</a:t>
            </a:r>
            <a:endParaRPr lang="nb-NO" sz="2800" smtClean="0">
              <a:solidFill>
                <a:srgbClr val="57576E"/>
              </a:solidFill>
            </a:endParaRPr>
          </a:p>
          <a:p>
            <a:r>
              <a:rPr lang="nb-NO" sz="2800" smtClean="0">
                <a:solidFill>
                  <a:srgbClr val="57576E"/>
                </a:solidFill>
                <a:hlinkClick r:id="rId3" invalidUrl="https:///"/>
              </a:rPr>
              <a:t>https://</a:t>
            </a:r>
            <a:r>
              <a:rPr lang="nb-NO" sz="2800" smtClean="0">
                <a:solidFill>
                  <a:srgbClr val="57576E"/>
                </a:solidFill>
                <a:hlinkClick r:id="rId4"/>
              </a:rPr>
              <a:t>github.com/digibib</a:t>
            </a:r>
            <a:endParaRPr lang="nb-NO" sz="2800" smtClean="0">
              <a:solidFill>
                <a:srgbClr val="57576E"/>
              </a:solidFill>
            </a:endParaRPr>
          </a:p>
          <a:p>
            <a:r>
              <a:rPr lang="en-US" smtClean="0">
                <a:solidFill>
                  <a:srgbClr val="57576E"/>
                </a:solidFill>
              </a:rPr>
              <a:t>           </a:t>
            </a:r>
          </a:p>
          <a:p>
            <a:r>
              <a:rPr lang="en-US" smtClean="0">
                <a:solidFill>
                  <a:srgbClr val="57576E"/>
                </a:solidFill>
              </a:rPr>
              <a:t>     @digibib</a:t>
            </a:r>
          </a:p>
          <a:p>
            <a:endParaRPr lang="en-US" smtClean="0">
              <a:solidFill>
                <a:srgbClr val="57576E"/>
              </a:solidFill>
            </a:endParaRPr>
          </a:p>
        </p:txBody>
      </p:sp>
      <p:pic>
        <p:nvPicPr>
          <p:cNvPr id="61443" name="Picture 2" descr="http://www.mhra.gov.uk/home/groups/comms-ic/documents/websiteresources/con14065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4940300"/>
            <a:ext cx="5746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620713"/>
            <a:ext cx="8207375" cy="55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58888" y="504825"/>
            <a:ext cx="6696075" cy="57324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/>
              <a:t>M</a:t>
            </a:r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2060575"/>
            <a:ext cx="9144000" cy="92392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5400" b="1" dirty="0">
                <a:latin typeface="Calibri" pitchFamily="34" charset="0"/>
              </a:rPr>
              <a:t>4 </a:t>
            </a:r>
            <a:r>
              <a:rPr lang="nb-NO" sz="5400" b="1" dirty="0" err="1">
                <a:latin typeface="Calibri" pitchFamily="34" charset="0"/>
              </a:rPr>
              <a:t>years</a:t>
            </a:r>
            <a:r>
              <a:rPr lang="nb-NO" sz="5400" b="1" dirty="0">
                <a:latin typeface="Calibri" pitchFamily="34" charset="0"/>
              </a:rPr>
              <a:t> </a:t>
            </a:r>
            <a:r>
              <a:rPr lang="nb-NO" sz="5400" b="1" dirty="0" err="1">
                <a:latin typeface="Calibri" pitchFamily="34" charset="0"/>
              </a:rPr>
              <a:t>ago</a:t>
            </a:r>
            <a:endParaRPr lang="nb-NO" sz="5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638" y="4763"/>
            <a:ext cx="7135812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0" y="2060575"/>
            <a:ext cx="9144000" cy="175418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5400" b="1" dirty="0" err="1">
                <a:latin typeface="Calibri" pitchFamily="34" charset="0"/>
              </a:rPr>
              <a:t>Search</a:t>
            </a:r>
            <a:r>
              <a:rPr lang="nb-NO" sz="5400" b="1" dirty="0">
                <a:latin typeface="Calibri" pitchFamily="34" charset="0"/>
              </a:rPr>
              <a:t> for </a:t>
            </a:r>
            <a:r>
              <a:rPr lang="nb-NO" sz="5400" b="1" dirty="0">
                <a:latin typeface="Calibri" pitchFamily="34" charset="0"/>
              </a:rPr>
              <a:t>Knut </a:t>
            </a:r>
            <a:r>
              <a:rPr lang="nb-NO" sz="5400" b="1" dirty="0">
                <a:latin typeface="Calibri" pitchFamily="34" charset="0"/>
              </a:rPr>
              <a:t>Hamsun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sz="3600" dirty="0">
                <a:latin typeface="Calibri" pitchFamily="34" charset="0"/>
              </a:rPr>
              <a:t>851 </a:t>
            </a:r>
            <a:r>
              <a:rPr lang="nb-NO" sz="3600" dirty="0" err="1">
                <a:latin typeface="Calibri" pitchFamily="34" charset="0"/>
              </a:rPr>
              <a:t>vs</a:t>
            </a:r>
            <a:r>
              <a:rPr lang="nb-NO" sz="3600" dirty="0">
                <a:latin typeface="Calibri" pitchFamily="34" charset="0"/>
              </a:rPr>
              <a:t> 40</a:t>
            </a:r>
            <a:endParaRPr lang="nb-NO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1972 ny flo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463" y="-26988"/>
            <a:ext cx="9396413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rgbClr val="C0C0C0">
              <a:alpha val="749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altLang="nb-NO" sz="5400" b="1" dirty="0" err="1" smtClean="0">
                <a:latin typeface="+mj-lt"/>
              </a:rPr>
              <a:t>Now</a:t>
            </a:r>
            <a:endParaRPr lang="nb-NO" altLang="nb-NO" sz="3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rgbClr val="C0C0C0">
              <a:alpha val="749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nb-NO" altLang="nb-NO" sz="5400" b="1" dirty="0" smtClean="0">
                <a:latin typeface="+mj-lt"/>
              </a:rPr>
              <a:t>In 2017</a:t>
            </a:r>
            <a:endParaRPr lang="nb-NO" altLang="nb-NO" sz="3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Plassholder for innhold 4"/>
          <p:cNvSpPr>
            <a:spLocks noGrp="1"/>
          </p:cNvSpPr>
          <p:nvPr>
            <p:ph sz="half" idx="4294967295"/>
          </p:nvPr>
        </p:nvSpPr>
        <p:spPr>
          <a:xfrm>
            <a:off x="179388" y="2230438"/>
            <a:ext cx="2232025" cy="2206625"/>
          </a:xfrm>
          <a:solidFill>
            <a:srgbClr val="000000"/>
          </a:solidFill>
        </p:spPr>
        <p:txBody>
          <a:bodyPr/>
          <a:lstStyle/>
          <a:p>
            <a:pPr marL="0" indent="0">
              <a:buFont typeface="Arial" charset="0"/>
              <a:buNone/>
            </a:pPr>
            <a:endParaRPr lang="nb-NO" sz="2800" smtClean="0"/>
          </a:p>
        </p:txBody>
      </p:sp>
      <p:sp>
        <p:nvSpPr>
          <p:cNvPr id="8" name="Pil høyre 7"/>
          <p:cNvSpPr/>
          <p:nvPr/>
        </p:nvSpPr>
        <p:spPr>
          <a:xfrm>
            <a:off x="2555875" y="3068638"/>
            <a:ext cx="8636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7830" name="Picture 4" descr="tulipaner_åpne"/>
          <p:cNvPicPr>
            <a:picLocks noChangeAspect="1" noChangeArrowheads="1"/>
          </p:cNvPicPr>
          <p:nvPr/>
        </p:nvPicPr>
        <p:blipFill>
          <a:blip r:embed="rId2"/>
          <a:srcRect r="35355"/>
          <a:stretch>
            <a:fillRect/>
          </a:stretch>
        </p:blipFill>
        <p:spPr bwMode="auto">
          <a:xfrm>
            <a:off x="7013575" y="2276475"/>
            <a:ext cx="20955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light-at-the-end-of-the-tunnel"/>
          <p:cNvPicPr>
            <a:picLocks noChangeAspect="1" noChangeArrowheads="1"/>
          </p:cNvPicPr>
          <p:nvPr/>
        </p:nvPicPr>
        <p:blipFill>
          <a:blip r:embed="rId3"/>
          <a:srcRect l="7486" r="12659"/>
          <a:stretch>
            <a:fillRect/>
          </a:stretch>
        </p:blipFill>
        <p:spPr bwMode="auto">
          <a:xfrm>
            <a:off x="3492500" y="2274888"/>
            <a:ext cx="2303463" cy="2162175"/>
          </a:xfrm>
          <a:prstGeom prst="rect">
            <a:avLst/>
          </a:prstGeom>
          <a:noFill/>
        </p:spPr>
      </p:pic>
      <p:sp>
        <p:nvSpPr>
          <p:cNvPr id="2" name="Pil høyre 7"/>
          <p:cNvSpPr/>
          <p:nvPr/>
        </p:nvSpPr>
        <p:spPr>
          <a:xfrm>
            <a:off x="5940425" y="3068638"/>
            <a:ext cx="8636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t">
  <a:themeElements>
    <a:clrScheme name="Klarhe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larh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larhet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837</TotalTime>
  <Words>176</Words>
  <Application>Microsoft Office PowerPoint</Application>
  <PresentationFormat>Skjermfremvisning (4:3)</PresentationFormat>
  <Paragraphs>66</Paragraphs>
  <Slides>39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Utformingsmal</vt:lpstr>
      </vt:variant>
      <vt:variant>
        <vt:i4>6</vt:i4>
      </vt:variant>
      <vt:variant>
        <vt:lpstr>Lysbildetitler</vt:lpstr>
      </vt:variant>
      <vt:variant>
        <vt:i4>39</vt:i4>
      </vt:variant>
    </vt:vector>
  </HeadingPairs>
  <TitlesOfParts>
    <vt:vector size="51" baseType="lpstr">
      <vt:lpstr>Arial</vt:lpstr>
      <vt:lpstr>Calibri</vt:lpstr>
      <vt:lpstr>宋体</vt:lpstr>
      <vt:lpstr>Cambria</vt:lpstr>
      <vt:lpstr>Wingdings</vt:lpstr>
      <vt:lpstr>Courier New</vt:lpstr>
      <vt:lpstr>Klarhet</vt:lpstr>
      <vt:lpstr>Office-tema</vt:lpstr>
      <vt:lpstr>Klarhet</vt:lpstr>
      <vt:lpstr>Klarhet</vt:lpstr>
      <vt:lpstr>Klarhet</vt:lpstr>
      <vt:lpstr>Klarhet</vt:lpstr>
      <vt:lpstr>NEXT GENERATION CATALOGUE</vt:lpstr>
      <vt:lpstr>Lysbilde 2</vt:lpstr>
      <vt:lpstr>Lysbilde 3</vt:lpstr>
      <vt:lpstr>Lysbilde 4</vt:lpstr>
      <vt:lpstr>Lysbilde 5</vt:lpstr>
      <vt:lpstr>Lysbilde 6</vt:lpstr>
      <vt:lpstr>Lysbilde 7</vt:lpstr>
      <vt:lpstr>Lysbilde 8</vt:lpstr>
      <vt:lpstr>Lysbilde 9</vt:lpstr>
      <vt:lpstr>Lysbilde 10</vt:lpstr>
      <vt:lpstr>Lysbilde 11</vt:lpstr>
      <vt:lpstr>Lysbilde 12</vt:lpstr>
      <vt:lpstr>Lysbilde 13</vt:lpstr>
      <vt:lpstr>Lysbilde 14</vt:lpstr>
      <vt:lpstr>Lysbilde 15</vt:lpstr>
      <vt:lpstr>Lysbilde 16</vt:lpstr>
      <vt:lpstr>Lysbilde 17</vt:lpstr>
      <vt:lpstr>From     To</vt:lpstr>
      <vt:lpstr>PREPARING FOR THE FUTURE</vt:lpstr>
      <vt:lpstr>Lysbilde 20</vt:lpstr>
      <vt:lpstr>Lysbilde 21</vt:lpstr>
      <vt:lpstr>Lysbilde 22</vt:lpstr>
      <vt:lpstr>Lysbilde 23</vt:lpstr>
      <vt:lpstr>Lysbilde 24</vt:lpstr>
      <vt:lpstr>MARC2RDF</vt:lpstr>
      <vt:lpstr>Open source toolkit for producing an RDF representation of the library catalogue</vt:lpstr>
      <vt:lpstr>Plain conversion: MARC bibliographic data  RDF</vt:lpstr>
      <vt:lpstr>SPARQL methods for modifying data and clustering by work</vt:lpstr>
      <vt:lpstr>Enriching catalogue data with external content from various APIs and Linked Open Data, such as cover images and book reviews                       → marc2rdf</vt:lpstr>
      <vt:lpstr>Lysbilde 30</vt:lpstr>
      <vt:lpstr>RDF2MARC</vt:lpstr>
      <vt:lpstr>Lysbilde 32</vt:lpstr>
      <vt:lpstr>Lysbilde 33</vt:lpstr>
      <vt:lpstr>Lysbilde 34</vt:lpstr>
      <vt:lpstr>Lysbilde 35</vt:lpstr>
      <vt:lpstr>Lysbilde 36</vt:lpstr>
      <vt:lpstr>Lysbilde 37</vt:lpstr>
      <vt:lpstr>Lysbilde 38</vt:lpstr>
      <vt:lpstr>THANK YOU! 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proposal</dc:title>
  <dc:creator>annelena</dc:creator>
  <cp:lastModifiedBy>Anne-Lena</cp:lastModifiedBy>
  <cp:revision>43</cp:revision>
  <dcterms:created xsi:type="dcterms:W3CDTF">2014-03-09T14:10:22Z</dcterms:created>
  <dcterms:modified xsi:type="dcterms:W3CDTF">2014-03-25T02:36:35Z</dcterms:modified>
</cp:coreProperties>
</file>