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EB8BBD2-9F84-4964-BB4B-E4382BD37563}">
  <a:tblStyle styleId="{5EB8BBD2-9F84-4964-BB4B-E4382BD37563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25FE04E4-0237-4803-B5E8-0BF5FF2A66AF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4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0106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graves@mit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apbox/tilemil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apbox/mbtiles-spec/wiki/Implementations#other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apbox/mbtiles-spec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latin typeface="Palatino Linotype" panose="02040502050505030304" pitchFamily="18" charset="0"/>
                <a:ea typeface="Times New Roman"/>
                <a:cs typeface="Times New Roman"/>
                <a:sym typeface="Times New Roman"/>
              </a:rPr>
              <a:t>All Tiled Up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2840046"/>
            <a:ext cx="7772400" cy="1644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Mike Graves</a:t>
            </a:r>
          </a:p>
          <a:p>
            <a:pPr lvl="0" rtl="0"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MIT Libraries</a:t>
            </a:r>
          </a:p>
          <a:p>
            <a:pPr>
              <a:buNone/>
            </a:pPr>
            <a:r>
              <a:rPr lang="en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mgraves@mit.edu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1428750"/>
            <a:ext cx="11464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u="sng" dirty="0">
                <a:latin typeface="Palatino Linotype" panose="02040502050505030304" pitchFamily="18" charset="0"/>
                <a:cs typeface="Courier New" panose="02070309020205020404" pitchFamily="49" charset="0"/>
              </a:rPr>
              <a:t>m</a:t>
            </a:r>
            <a:r>
              <a:rPr lang="en-US" sz="1800" b="1" u="sng" dirty="0" smtClean="0">
                <a:latin typeface="Palatino Linotype" panose="02040502050505030304" pitchFamily="18" charset="0"/>
                <a:cs typeface="Courier New" panose="02070309020205020404" pitchFamily="49" charset="0"/>
              </a:rPr>
              <a:t>etadata</a:t>
            </a:r>
          </a:p>
          <a:p>
            <a:r>
              <a:rPr lang="en-US" sz="1800" dirty="0">
                <a:latin typeface="Palatino Linotype" panose="02040502050505030304" pitchFamily="18" charset="0"/>
                <a:cs typeface="Courier New" panose="02070309020205020404" pitchFamily="49" charset="0"/>
              </a:rPr>
              <a:t>n</a:t>
            </a:r>
            <a:r>
              <a:rPr lang="en-US" sz="1800" dirty="0" smtClean="0">
                <a:latin typeface="Palatino Linotype" panose="02040502050505030304" pitchFamily="18" charset="0"/>
                <a:cs typeface="Courier New" panose="02070309020205020404" pitchFamily="49" charset="0"/>
              </a:rPr>
              <a:t>ame</a:t>
            </a:r>
          </a:p>
          <a:p>
            <a:r>
              <a:rPr lang="en-US" sz="1800" dirty="0" smtClean="0">
                <a:latin typeface="Palatino Linotype" panose="02040502050505030304" pitchFamily="18" charset="0"/>
                <a:cs typeface="Courier New" panose="02070309020205020404" pitchFamily="49" charset="0"/>
              </a:rPr>
              <a:t>value</a:t>
            </a:r>
            <a:endParaRPr lang="en-US" sz="1800" dirty="0">
              <a:latin typeface="Palatino Linotype" panose="02040502050505030304" pitchFamily="18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0" y="1428750"/>
            <a:ext cx="139493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u="sng" dirty="0">
                <a:latin typeface="Palatino Linotype" panose="02040502050505030304" pitchFamily="18" charset="0"/>
              </a:rPr>
              <a:t>t</a:t>
            </a:r>
            <a:r>
              <a:rPr lang="en-US" sz="1800" b="1" u="sng" dirty="0" smtClean="0">
                <a:latin typeface="Palatino Linotype" panose="02040502050505030304" pitchFamily="18" charset="0"/>
              </a:rPr>
              <a:t>iles</a:t>
            </a:r>
          </a:p>
          <a:p>
            <a:r>
              <a:rPr lang="en-US" sz="1800" dirty="0" err="1" smtClean="0">
                <a:latin typeface="Palatino Linotype" panose="02040502050505030304" pitchFamily="18" charset="0"/>
              </a:rPr>
              <a:t>zoom_level</a:t>
            </a:r>
            <a:endParaRPr lang="en-US" sz="1800" dirty="0" smtClean="0">
              <a:latin typeface="Palatino Linotype" panose="02040502050505030304" pitchFamily="18" charset="0"/>
            </a:endParaRPr>
          </a:p>
          <a:p>
            <a:r>
              <a:rPr lang="en-US" sz="1800" dirty="0" err="1">
                <a:latin typeface="Palatino Linotype" panose="02040502050505030304" pitchFamily="18" charset="0"/>
              </a:rPr>
              <a:t>t</a:t>
            </a:r>
            <a:r>
              <a:rPr lang="en-US" sz="1800" dirty="0" err="1" smtClean="0">
                <a:latin typeface="Palatino Linotype" panose="02040502050505030304" pitchFamily="18" charset="0"/>
              </a:rPr>
              <a:t>ile_column</a:t>
            </a:r>
            <a:endParaRPr lang="en-US" sz="1800" dirty="0" smtClean="0">
              <a:latin typeface="Palatino Linotype" panose="02040502050505030304" pitchFamily="18" charset="0"/>
            </a:endParaRPr>
          </a:p>
          <a:p>
            <a:r>
              <a:rPr lang="en-US" sz="1800" dirty="0" err="1">
                <a:latin typeface="Palatino Linotype" panose="02040502050505030304" pitchFamily="18" charset="0"/>
              </a:rPr>
              <a:t>t</a:t>
            </a:r>
            <a:r>
              <a:rPr lang="en-US" sz="1800" dirty="0" err="1" smtClean="0">
                <a:latin typeface="Palatino Linotype" panose="02040502050505030304" pitchFamily="18" charset="0"/>
              </a:rPr>
              <a:t>ile_row</a:t>
            </a:r>
            <a:endParaRPr lang="en-US" sz="1800" dirty="0" smtClean="0">
              <a:latin typeface="Palatino Linotype" panose="02040502050505030304" pitchFamily="18" charset="0"/>
            </a:endParaRPr>
          </a:p>
          <a:p>
            <a:r>
              <a:rPr lang="en-US" sz="1800" dirty="0" err="1">
                <a:latin typeface="Palatino Linotype" panose="02040502050505030304" pitchFamily="18" charset="0"/>
              </a:rPr>
              <a:t>t</a:t>
            </a:r>
            <a:r>
              <a:rPr lang="en-US" sz="1800" dirty="0" err="1" smtClean="0">
                <a:latin typeface="Palatino Linotype" panose="02040502050505030304" pitchFamily="18" charset="0"/>
              </a:rPr>
              <a:t>ile_data</a:t>
            </a:r>
            <a:endParaRPr lang="en-US" sz="1800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/>
        </p:nvSpPr>
        <p:spPr>
          <a:xfrm>
            <a:off x="1758000" y="879625"/>
            <a:ext cx="5628000" cy="949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4800" dirty="0">
                <a:latin typeface="Palatino Linotype" panose="02040502050505030304" pitchFamily="18" charset="0"/>
                <a:ea typeface="Times New Roman"/>
                <a:cs typeface="Times New Roman"/>
                <a:sym typeface="Times New Roman"/>
              </a:rPr>
              <a:t>TileMill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1770450" y="2310850"/>
            <a:ext cx="5603099" cy="84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https://github.com/mapbox/tilemill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/>
        </p:nvSpPr>
        <p:spPr>
          <a:xfrm>
            <a:off x="1758000" y="879625"/>
            <a:ext cx="5628000" cy="949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4800" dirty="0">
                <a:latin typeface="Palatino Linotype" panose="02040502050505030304" pitchFamily="18" charset="0"/>
                <a:ea typeface="Times New Roman"/>
                <a:cs typeface="Times New Roman"/>
                <a:sym typeface="Times New Roman"/>
              </a:rPr>
              <a:t>Leaflet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1282800" y="2037525"/>
            <a:ext cx="6578400" cy="145349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chemeClr val="dk1"/>
              </a:buClr>
              <a:buSzPct val="78571"/>
              <a:buFont typeface="Arial"/>
              <a:buNone/>
            </a:pPr>
            <a:r>
              <a:rPr lang="en" dirty="0">
                <a:solidFill>
                  <a:schemeClr val="bg2"/>
                </a:solidFill>
                <a:latin typeface="Courier New"/>
                <a:ea typeface="Courier New"/>
                <a:cs typeface="Courier New"/>
                <a:sym typeface="Courier New"/>
              </a:rPr>
              <a:t>var map = L.map('map').setView([35.81, -78.64], 1);</a:t>
            </a:r>
          </a:p>
          <a:p>
            <a:pPr lvl="0" rtl="0">
              <a:buClr>
                <a:schemeClr val="dk1"/>
              </a:buClr>
              <a:buSzPct val="78571"/>
              <a:buFont typeface="Arial"/>
              <a:buNone/>
            </a:pPr>
            <a:r>
              <a:rPr lang="en" dirty="0">
                <a:solidFill>
                  <a:schemeClr val="bg2"/>
                </a:solidFill>
                <a:latin typeface="Courier New"/>
                <a:ea typeface="Courier New"/>
                <a:cs typeface="Courier New"/>
                <a:sym typeface="Courier New"/>
              </a:rPr>
              <a:t>L.tileLayer('</a:t>
            </a:r>
            <a:r>
              <a:rPr lang="en" b="1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http://example.com/mymap/{z}/{x}/{y}.png</a:t>
            </a:r>
            <a:r>
              <a:rPr lang="en" dirty="0">
                <a:solidFill>
                  <a:schemeClr val="bg2"/>
                </a:solidFill>
                <a:latin typeface="Courier New"/>
                <a:ea typeface="Courier New"/>
                <a:cs typeface="Courier New"/>
                <a:sym typeface="Courier New"/>
              </a:rPr>
              <a:t>', {</a:t>
            </a:r>
          </a:p>
          <a:p>
            <a:pPr lvl="0" rtl="0">
              <a:buClr>
                <a:schemeClr val="dk1"/>
              </a:buClr>
              <a:buSzPct val="78571"/>
              <a:buFont typeface="Arial"/>
              <a:buNone/>
            </a:pPr>
            <a:r>
              <a:rPr lang="en" dirty="0">
                <a:solidFill>
                  <a:schemeClr val="bg2"/>
                </a:solidFill>
                <a:latin typeface="Courier New"/>
                <a:ea typeface="Courier New"/>
                <a:cs typeface="Courier New"/>
                <a:sym typeface="Courier New"/>
              </a:rPr>
              <a:t>	tms: true</a:t>
            </a:r>
          </a:p>
          <a:p>
            <a:pPr lvl="0" rtl="0">
              <a:buClr>
                <a:schemeClr val="dk1"/>
              </a:buClr>
              <a:buSzPct val="78571"/>
              <a:buFont typeface="Arial"/>
              <a:buNone/>
            </a:pPr>
            <a:r>
              <a:rPr lang="en" dirty="0">
                <a:solidFill>
                  <a:schemeClr val="bg2"/>
                </a:solidFill>
                <a:latin typeface="Courier New"/>
                <a:ea typeface="Courier New"/>
                <a:cs typeface="Courier New"/>
                <a:sym typeface="Courier New"/>
              </a:rPr>
              <a:t>}).addTo(map);</a:t>
            </a:r>
          </a:p>
          <a:p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/>
        </p:nvSpPr>
        <p:spPr>
          <a:xfrm>
            <a:off x="913200" y="1068450"/>
            <a:ext cx="7317599" cy="183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
</a:t>
            </a:r>
            <a:r>
              <a:rPr lang="en" sz="1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https://github.com/mapbox/mbtiles-spec/wiki/Implementations#others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/>
        </p:nvSpPr>
        <p:spPr>
          <a:xfrm>
            <a:off x="1478850" y="868500"/>
            <a:ext cx="6186299" cy="949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4800" dirty="0">
                <a:latin typeface="Palatino Linotype" panose="02040502050505030304" pitchFamily="18" charset="0"/>
                <a:ea typeface="Times New Roman"/>
                <a:cs typeface="Times New Roman"/>
                <a:sym typeface="Times New Roman"/>
              </a:rPr>
              <a:t>The Dre </a:t>
            </a:r>
            <a:r>
              <a:rPr lang="en" sz="4800" dirty="0" smtClean="0">
                <a:latin typeface="Palatino Linotype" panose="02040502050505030304" pitchFamily="18" charset="0"/>
                <a:ea typeface="Times New Roman"/>
                <a:cs typeface="Times New Roman"/>
                <a:sym typeface="Times New Roman"/>
              </a:rPr>
              <a:t>Gambit </a:t>
            </a:r>
            <a:r>
              <a:rPr lang="en" sz="4800" dirty="0">
                <a:latin typeface="Palatino Linotype" panose="02040502050505030304" pitchFamily="18" charset="0"/>
                <a:ea typeface="Times New Roman"/>
                <a:cs typeface="Times New Roman"/>
                <a:sym typeface="Times New Roman"/>
              </a:rPr>
              <a:t>(™)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2736899" y="2031646"/>
            <a:ext cx="3670200" cy="1453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latin typeface="Courier New"/>
                <a:ea typeface="Courier New"/>
                <a:cs typeface="Courier New"/>
                <a:sym typeface="Courier New"/>
              </a:rPr>
              <a:t>/var/www/mymap/1/0/0.png</a:t>
            </a:r>
          </a:p>
          <a:p>
            <a:pPr lvl="0" rtl="0"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latin typeface="Courier New"/>
                <a:ea typeface="Courier New"/>
                <a:cs typeface="Courier New"/>
                <a:sym typeface="Courier New"/>
              </a:rPr>
              <a:t>/var/www/mymap/1/0/1.png</a:t>
            </a:r>
          </a:p>
          <a:p>
            <a:pPr lvl="0" rtl="0"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latin typeface="Courier New"/>
                <a:ea typeface="Courier New"/>
                <a:cs typeface="Courier New"/>
                <a:sym typeface="Courier New"/>
              </a:rPr>
              <a:t>/var/www/mymap/1/1/0.png</a:t>
            </a:r>
          </a:p>
          <a:p>
            <a:pPr lvl="0" rtl="0"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latin typeface="Courier New"/>
                <a:ea typeface="Courier New"/>
                <a:cs typeface="Courier New"/>
                <a:sym typeface="Courier New"/>
              </a:rPr>
              <a:t>/var/www/mymap/1/1/1.png</a:t>
            </a:r>
          </a:p>
          <a:p>
            <a:endParaRPr lang="en" sz="1800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>
            <a:off x="1478850" y="666750"/>
            <a:ext cx="6186299" cy="949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4800" dirty="0">
                <a:latin typeface="Palatino Linotype" panose="02040502050505030304" pitchFamily="18" charset="0"/>
                <a:ea typeface="Times New Roman"/>
                <a:cs typeface="Times New Roman"/>
                <a:sym typeface="Times New Roman"/>
              </a:rPr>
              <a:t>tl;dr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1282800" y="1647392"/>
            <a:ext cx="6578400" cy="1813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en" sz="2400" dirty="0">
                <a:latin typeface="Palatino Linotype" panose="02040502050505030304" pitchFamily="18" charset="0"/>
                <a:ea typeface="Times New Roman"/>
                <a:cs typeface="Times New Roman"/>
                <a:sym typeface="Times New Roman"/>
              </a:rPr>
              <a:t>Load your georectified map into TileMill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en" sz="2400" dirty="0">
                <a:latin typeface="Palatino Linotype" panose="02040502050505030304" pitchFamily="18" charset="0"/>
                <a:ea typeface="Times New Roman"/>
                <a:cs typeface="Times New Roman"/>
                <a:sym typeface="Times New Roman"/>
              </a:rPr>
              <a:t>Export to MBTiles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en" sz="2400" dirty="0">
                <a:latin typeface="Palatino Linotype" panose="02040502050505030304" pitchFamily="18" charset="0"/>
                <a:ea typeface="Times New Roman"/>
                <a:cs typeface="Times New Roman"/>
                <a:sym typeface="Times New Roman"/>
              </a:rPr>
              <a:t>Make your tiles accessible on the Web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lang="en" sz="2400" dirty="0">
                <a:latin typeface="Palatino Linotype" panose="02040502050505030304" pitchFamily="18" charset="0"/>
                <a:ea typeface="Times New Roman"/>
                <a:cs typeface="Times New Roman"/>
                <a:sym typeface="Times New Roman"/>
              </a:rPr>
              <a:t>Point your web mapping library at your tiles</a:t>
            </a:r>
          </a:p>
          <a:p>
            <a:endParaRPr lang="en"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/>
        </p:nvSpPr>
        <p:spPr>
          <a:xfrm>
            <a:off x="1478850" y="2097150"/>
            <a:ext cx="6186299" cy="949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4800" dirty="0">
                <a:latin typeface="Palatino Linotype" panose="02040502050505030304" pitchFamily="18" charset="0"/>
                <a:ea typeface="Times New Roman"/>
                <a:cs typeface="Times New Roman"/>
                <a:sym typeface="Times New Roman"/>
              </a:rPr>
              <a:t>vector data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/>
        </p:nvSpPr>
        <p:spPr>
          <a:xfrm>
            <a:off x="1478850" y="2097150"/>
            <a:ext cx="6186299" cy="949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4800" dirty="0">
                <a:latin typeface="Palatino Linotype" panose="02040502050505030304" pitchFamily="18" charset="0"/>
                <a:ea typeface="Times New Roman"/>
                <a:cs typeface="Times New Roman"/>
                <a:sym typeface="Times New Roman"/>
              </a:rPr>
              <a:t>lots of data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/>
        </p:nvSpPr>
        <p:spPr>
          <a:xfrm>
            <a:off x="1478850" y="2097150"/>
            <a:ext cx="6186299" cy="949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4800" dirty="0">
                <a:latin typeface="Palatino Linotype" panose="02040502050505030304" pitchFamily="18" charset="0"/>
                <a:ea typeface="Times New Roman"/>
                <a:cs typeface="Times New Roman"/>
                <a:sym typeface="Times New Roman"/>
              </a:rPr>
              <a:t>changing data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/>
        </p:nvSpPr>
        <p:spPr>
          <a:xfrm>
            <a:off x="1478850" y="2097150"/>
            <a:ext cx="6186299" cy="949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4800" dirty="0">
                <a:latin typeface="Palatino Linotype" panose="02040502050505030304" pitchFamily="18" charset="0"/>
                <a:ea typeface="Times New Roman"/>
                <a:cs typeface="Times New Roman"/>
                <a:sym typeface="Times New Roman"/>
              </a:rPr>
              <a:t>We Want Your Data</a:t>
            </a:r>
          </a:p>
          <a:p>
            <a:pPr lvl="0" algn="ctr" rtl="0">
              <a:buNone/>
            </a:pPr>
            <a:r>
              <a:rPr lang="en" sz="2400" dirty="0">
                <a:latin typeface="Palatino Linotype" panose="02040502050505030304" pitchFamily="18" charset="0"/>
                <a:ea typeface="Times New Roman"/>
                <a:cs typeface="Times New Roman"/>
                <a:sym typeface="Times New Roman"/>
              </a:rPr>
              <a:t>(in a totally constitutionally legal way)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/>
        </p:nvSpPr>
        <p:spPr>
          <a:xfrm>
            <a:off x="2950650" y="1795200"/>
            <a:ext cx="3242699" cy="1553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 sz="7200" dirty="0">
                <a:latin typeface="Palatino Linotype" panose="02040502050505030304" pitchFamily="18" charset="0"/>
                <a:ea typeface="Times New Roman"/>
                <a:cs typeface="Times New Roman"/>
                <a:sym typeface="Times New Roman"/>
              </a:rPr>
              <a:t>71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/>
        </p:nvSpPr>
        <p:spPr>
          <a:xfrm>
            <a:off x="2743200" y="2097150"/>
            <a:ext cx="3657600" cy="949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 sz="4800" dirty="0">
                <a:latin typeface="Palatino Linotype" panose="02040502050505030304" pitchFamily="18" charset="0"/>
                <a:ea typeface="Times New Roman"/>
                <a:cs typeface="Times New Roman"/>
                <a:sym typeface="Times New Roman"/>
              </a:rPr>
              <a:t>c. 200 BC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/>
        </p:nvSpPr>
        <p:spPr>
          <a:xfrm>
            <a:off x="2552700" y="1550500"/>
            <a:ext cx="4038600" cy="949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4800" dirty="0">
                <a:latin typeface="Palatino Linotype" panose="02040502050505030304" pitchFamily="18" charset="0"/>
                <a:ea typeface="Times New Roman"/>
                <a:cs typeface="Times New Roman"/>
                <a:sym typeface="Times New Roman"/>
              </a:rPr>
              <a:t>Spoiler Alert!</a:t>
            </a:r>
          </a:p>
        </p:txBody>
      </p:sp>
      <p:sp>
        <p:nvSpPr>
          <p:cNvPr id="40" name="Shape 40"/>
          <p:cNvSpPr txBox="1"/>
          <p:nvPr/>
        </p:nvSpPr>
        <p:spPr>
          <a:xfrm>
            <a:off x="2743200" y="2822725"/>
            <a:ext cx="36576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 sz="3000" dirty="0">
                <a:latin typeface="Times New Roman"/>
                <a:ea typeface="Times New Roman"/>
                <a:cs typeface="Times New Roman"/>
                <a:sym typeface="Times New Roman"/>
              </a:rPr>
              <a:t>The world is round.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/>
        </p:nvSpPr>
        <p:spPr>
          <a:xfrm>
            <a:off x="1758000" y="879625"/>
            <a:ext cx="5628000" cy="949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4800" dirty="0">
                <a:latin typeface="Palatino Linotype" panose="02040502050505030304" pitchFamily="18" charset="0"/>
                <a:ea typeface="Times New Roman"/>
                <a:cs typeface="Times New Roman"/>
                <a:sym typeface="Times New Roman"/>
              </a:rPr>
              <a:t>Spherical Mercator</a:t>
            </a:r>
          </a:p>
        </p:txBody>
      </p:sp>
      <p:sp>
        <p:nvSpPr>
          <p:cNvPr id="46" name="Shape 46"/>
          <p:cNvSpPr txBox="1"/>
          <p:nvPr/>
        </p:nvSpPr>
        <p:spPr>
          <a:xfrm>
            <a:off x="3372792" y="1828824"/>
            <a:ext cx="2739600" cy="5466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dirty="0">
                <a:latin typeface="Palatino Linotype" panose="02040502050505030304" pitchFamily="18" charset="0"/>
                <a:ea typeface="Times New Roman"/>
                <a:cs typeface="Times New Roman"/>
                <a:sym typeface="Times New Roman"/>
              </a:rPr>
              <a:t>Web </a:t>
            </a:r>
            <a:r>
              <a:rPr lang="en" sz="3000" dirty="0" smtClean="0">
                <a:latin typeface="Palatino Linotype" panose="02040502050505030304" pitchFamily="18" charset="0"/>
                <a:ea typeface="Times New Roman"/>
                <a:cs typeface="Times New Roman"/>
                <a:sym typeface="Times New Roman"/>
              </a:rPr>
              <a:t>Mercator</a:t>
            </a:r>
            <a:endParaRPr lang="en" sz="3000" dirty="0">
              <a:latin typeface="Palatino Linotype" panose="02040502050505030304" pitchFamily="18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72792" y="2440925"/>
            <a:ext cx="239841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latin typeface="Palatino Linotype" panose="02040502050505030304" pitchFamily="18" charset="0"/>
              </a:rPr>
              <a:t>EPSG 900913</a:t>
            </a:r>
          </a:p>
        </p:txBody>
      </p:sp>
      <p:sp>
        <p:nvSpPr>
          <p:cNvPr id="6" name="Rectangle 5"/>
          <p:cNvSpPr/>
          <p:nvPr/>
        </p:nvSpPr>
        <p:spPr>
          <a:xfrm>
            <a:off x="3372793" y="2994923"/>
            <a:ext cx="201369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latin typeface="Palatino Linotype" panose="02040502050505030304" pitchFamily="18" charset="0"/>
              </a:rPr>
              <a:t>EPSG </a:t>
            </a:r>
            <a:r>
              <a:rPr lang="en-US" sz="3000" dirty="0" smtClean="0">
                <a:latin typeface="Palatino Linotype" panose="02040502050505030304" pitchFamily="18" charset="0"/>
              </a:rPr>
              <a:t>3785</a:t>
            </a:r>
            <a:endParaRPr lang="en-US" sz="3000" dirty="0">
              <a:latin typeface="Palatino Linotype" panose="0204050205050503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72792" y="3548921"/>
            <a:ext cx="201369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latin typeface="Palatino Linotype" panose="02040502050505030304" pitchFamily="18" charset="0"/>
              </a:rPr>
              <a:t>EPSG </a:t>
            </a:r>
            <a:r>
              <a:rPr lang="en-US" sz="3000" dirty="0" smtClean="0">
                <a:latin typeface="Palatino Linotype" panose="02040502050505030304" pitchFamily="18" charset="0"/>
              </a:rPr>
              <a:t>3857</a:t>
            </a:r>
            <a:endParaRPr lang="en-US" sz="3000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3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804" y="0"/>
            <a:ext cx="515639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75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/>
        </p:nvSpPr>
        <p:spPr>
          <a:xfrm>
            <a:off x="2882350" y="1528150"/>
            <a:ext cx="4211700" cy="2621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804" y="0"/>
            <a:ext cx="5156391" cy="51435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/>
        </p:nvSpPr>
        <p:spPr>
          <a:xfrm>
            <a:off x="1758000" y="879625"/>
            <a:ext cx="5628000" cy="949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4800" dirty="0">
                <a:latin typeface="Palatino Linotype" panose="02040502050505030304" pitchFamily="18" charset="0"/>
                <a:ea typeface="Times New Roman"/>
                <a:cs typeface="Times New Roman"/>
                <a:sym typeface="Times New Roman"/>
              </a:rPr>
              <a:t>Web GIS Stack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3202200" y="2025100"/>
            <a:ext cx="2739600" cy="241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dirty="0">
                <a:latin typeface="Palatino Linotype" panose="02040502050505030304" pitchFamily="18" charset="0"/>
                <a:ea typeface="Times New Roman"/>
                <a:cs typeface="Times New Roman"/>
                <a:sym typeface="Times New Roman"/>
              </a:rPr>
              <a:t>Tile Cache</a:t>
            </a:r>
          </a:p>
          <a:p>
            <a:pPr lvl="0" rtl="0">
              <a:buNone/>
            </a:pPr>
            <a:r>
              <a:rPr lang="en" sz="3000" dirty="0">
                <a:latin typeface="Palatino Linotype" panose="02040502050505030304" pitchFamily="18" charset="0"/>
                <a:ea typeface="Times New Roman"/>
                <a:cs typeface="Times New Roman"/>
                <a:sym typeface="Times New Roman"/>
              </a:rPr>
              <a:t>OGC Endpoint</a:t>
            </a:r>
          </a:p>
          <a:p>
            <a:pPr lvl="0" rtl="0">
              <a:buNone/>
            </a:pPr>
            <a:r>
              <a:rPr lang="en" sz="3000" dirty="0">
                <a:latin typeface="Palatino Linotype" panose="02040502050505030304" pitchFamily="18" charset="0"/>
                <a:ea typeface="Times New Roman"/>
                <a:cs typeface="Times New Roman"/>
                <a:sym typeface="Times New Roman"/>
              </a:rPr>
              <a:t>Geodatabase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/>
        </p:nvSpPr>
        <p:spPr>
          <a:xfrm>
            <a:off x="1758000" y="879625"/>
            <a:ext cx="5628000" cy="949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4800" dirty="0">
                <a:latin typeface="Palatino Linotype" panose="02040502050505030304" pitchFamily="18" charset="0"/>
                <a:ea typeface="Times New Roman"/>
                <a:cs typeface="Times New Roman"/>
                <a:sym typeface="Times New Roman"/>
              </a:rPr>
              <a:t>MBTiles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1770450" y="2310850"/>
            <a:ext cx="5603099" cy="84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https://github.com/mapbox/mbtiles-spec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145</Words>
  <Application>Microsoft Office PowerPoint</Application>
  <PresentationFormat>On-screen Show (16:9)</PresentationFormat>
  <Paragraphs>50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simple-light</vt:lpstr>
      <vt:lpstr>All Tiled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Tiled Up</dc:title>
  <dc:creator>Kate Wegmann</dc:creator>
  <cp:lastModifiedBy>Kate Wegmann</cp:lastModifiedBy>
  <cp:revision>4</cp:revision>
  <dcterms:modified xsi:type="dcterms:W3CDTF">2014-03-26T22:58:23Z</dcterms:modified>
</cp:coreProperties>
</file>