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4" r:id="rId25"/>
    <p:sldId id="279" r:id="rId26"/>
    <p:sldId id="280" r:id="rId27"/>
    <p:sldId id="281" r:id="rId28"/>
    <p:sldId id="282" r:id="rId29"/>
    <p:sldId id="285" r:id="rId30"/>
    <p:sldId id="290" r:id="rId31"/>
    <p:sldId id="289" r:id="rId32"/>
    <p:sldId id="283" r:id="rId33"/>
    <p:sldId id="284" r:id="rId34"/>
    <p:sldId id="293" r:id="rId35"/>
    <p:sldId id="292" r:id="rId36"/>
    <p:sldId id="291" r:id="rId37"/>
    <p:sldId id="286" r:id="rId38"/>
    <p:sldId id="287" r:id="rId39"/>
    <p:sldId id="288" r:id="rId40"/>
  </p:sldIdLst>
  <p:sldSz cx="9144000" cy="6858000" type="screen4x3"/>
  <p:notesSz cx="6858000" cy="9144000"/>
  <p:defaultTextStyle>
    <a:defPPr>
      <a:defRPr lang="en-US"/>
    </a:defPPr>
    <a:lvl1pPr algn="l" defTabSz="457200" rtl="0" fontAlgn="base" hangingPunct="0">
      <a:spcBef>
        <a:spcPct val="0"/>
      </a:spcBef>
      <a:spcAft>
        <a:spcPct val="0"/>
      </a:spcAft>
      <a:buClr>
        <a:srgbClr val="000000"/>
      </a:buClr>
      <a:defRPr kern="1200">
        <a:solidFill>
          <a:srgbClr val="000000"/>
        </a:solidFill>
        <a:latin typeface="Calibri" charset="0"/>
        <a:ea typeface="ＭＳ Ｐゴシック" charset="0"/>
        <a:cs typeface="ＭＳ Ｐゴシック" charset="0"/>
        <a:sym typeface="Calibri" charset="0"/>
      </a:defRPr>
    </a:lvl1pPr>
    <a:lvl2pPr marL="342900" indent="114300" algn="l" defTabSz="457200" rtl="0" fontAlgn="base" hangingPunct="0">
      <a:spcBef>
        <a:spcPct val="0"/>
      </a:spcBef>
      <a:spcAft>
        <a:spcPct val="0"/>
      </a:spcAft>
      <a:buClr>
        <a:srgbClr val="000000"/>
      </a:buClr>
      <a:defRPr kern="1200">
        <a:solidFill>
          <a:srgbClr val="000000"/>
        </a:solidFill>
        <a:latin typeface="Calibri" charset="0"/>
        <a:ea typeface="ＭＳ Ｐゴシック" charset="0"/>
        <a:cs typeface="ＭＳ Ｐゴシック" charset="0"/>
        <a:sym typeface="Calibri" charset="0"/>
      </a:defRPr>
    </a:lvl2pPr>
    <a:lvl3pPr marL="685800" indent="228600" algn="l" defTabSz="457200" rtl="0" fontAlgn="base" hangingPunct="0">
      <a:spcBef>
        <a:spcPct val="0"/>
      </a:spcBef>
      <a:spcAft>
        <a:spcPct val="0"/>
      </a:spcAft>
      <a:buClr>
        <a:srgbClr val="000000"/>
      </a:buClr>
      <a:defRPr kern="1200">
        <a:solidFill>
          <a:srgbClr val="000000"/>
        </a:solidFill>
        <a:latin typeface="Calibri" charset="0"/>
        <a:ea typeface="ＭＳ Ｐゴシック" charset="0"/>
        <a:cs typeface="ＭＳ Ｐゴシック" charset="0"/>
        <a:sym typeface="Calibri" charset="0"/>
      </a:defRPr>
    </a:lvl3pPr>
    <a:lvl4pPr marL="1028700" indent="342900" algn="l" defTabSz="457200" rtl="0" fontAlgn="base" hangingPunct="0">
      <a:spcBef>
        <a:spcPct val="0"/>
      </a:spcBef>
      <a:spcAft>
        <a:spcPct val="0"/>
      </a:spcAft>
      <a:buClr>
        <a:srgbClr val="000000"/>
      </a:buClr>
      <a:defRPr kern="1200">
        <a:solidFill>
          <a:srgbClr val="000000"/>
        </a:solidFill>
        <a:latin typeface="Calibri" charset="0"/>
        <a:ea typeface="ＭＳ Ｐゴシック" charset="0"/>
        <a:cs typeface="ＭＳ Ｐゴシック" charset="0"/>
        <a:sym typeface="Calibri" charset="0"/>
      </a:defRPr>
    </a:lvl4pPr>
    <a:lvl5pPr marL="1371600" indent="457200" algn="l" defTabSz="457200" rtl="0" fontAlgn="base" hangingPunct="0">
      <a:spcBef>
        <a:spcPct val="0"/>
      </a:spcBef>
      <a:spcAft>
        <a:spcPct val="0"/>
      </a:spcAft>
      <a:buClr>
        <a:srgbClr val="000000"/>
      </a:buClr>
      <a:defRPr kern="1200">
        <a:solidFill>
          <a:srgbClr val="000000"/>
        </a:solidFill>
        <a:latin typeface="Calibri" charset="0"/>
        <a:ea typeface="ＭＳ Ｐゴシック" charset="0"/>
        <a:cs typeface="ＭＳ Ｐゴシック" charset="0"/>
        <a:sym typeface="Calibri" charset="0"/>
      </a:defRPr>
    </a:lvl5pPr>
    <a:lvl6pPr marL="2286000" algn="l" defTabSz="457200" rtl="0" eaLnBrk="1" latinLnBrk="0" hangingPunct="1">
      <a:defRPr kern="1200">
        <a:solidFill>
          <a:srgbClr val="000000"/>
        </a:solidFill>
        <a:latin typeface="Calibri" charset="0"/>
        <a:ea typeface="ＭＳ Ｐゴシック" charset="0"/>
        <a:cs typeface="ＭＳ Ｐゴシック" charset="0"/>
        <a:sym typeface="Calibri" charset="0"/>
      </a:defRPr>
    </a:lvl6pPr>
    <a:lvl7pPr marL="2743200" algn="l" defTabSz="457200" rtl="0" eaLnBrk="1" latinLnBrk="0" hangingPunct="1">
      <a:defRPr kern="1200">
        <a:solidFill>
          <a:srgbClr val="000000"/>
        </a:solidFill>
        <a:latin typeface="Calibri" charset="0"/>
        <a:ea typeface="ＭＳ Ｐゴシック" charset="0"/>
        <a:cs typeface="ＭＳ Ｐゴシック" charset="0"/>
        <a:sym typeface="Calibri" charset="0"/>
      </a:defRPr>
    </a:lvl7pPr>
    <a:lvl8pPr marL="3200400" algn="l" defTabSz="457200" rtl="0" eaLnBrk="1" latinLnBrk="0" hangingPunct="1">
      <a:defRPr kern="1200">
        <a:solidFill>
          <a:srgbClr val="000000"/>
        </a:solidFill>
        <a:latin typeface="Calibri" charset="0"/>
        <a:ea typeface="ＭＳ Ｐゴシック" charset="0"/>
        <a:cs typeface="ＭＳ Ｐゴシック" charset="0"/>
        <a:sym typeface="Calibri" charset="0"/>
      </a:defRPr>
    </a:lvl8pPr>
    <a:lvl9pPr marL="3657600" algn="l" defTabSz="457200" rtl="0" eaLnBrk="1" latinLnBrk="0" hangingPunct="1">
      <a:defRPr kern="1200">
        <a:solidFill>
          <a:srgbClr val="000000"/>
        </a:solidFill>
        <a:latin typeface="Calibri" charset="0"/>
        <a:ea typeface="ＭＳ Ｐゴシック" charset="0"/>
        <a:cs typeface="ＭＳ Ｐゴシック" charset="0"/>
        <a:sym typeface="Calibri"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0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2050"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Lucida Grande" charset="0"/>
              </a:rPr>
              <a:t>Click to edit Master text styles</a:t>
            </a:r>
          </a:p>
          <a:p>
            <a:pPr lvl="1"/>
            <a:r>
              <a:rPr lang="en-US" noProof="0" smtClean="0">
                <a:sym typeface="Lucida Grande" charset="0"/>
              </a:rPr>
              <a:t>Second level</a:t>
            </a:r>
          </a:p>
          <a:p>
            <a:pPr lvl="2"/>
            <a:r>
              <a:rPr lang="en-US" noProof="0" smtClean="0">
                <a:sym typeface="Lucida Grande" charset="0"/>
              </a:rPr>
              <a:t>Third level</a:t>
            </a:r>
          </a:p>
          <a:p>
            <a:pPr lvl="3"/>
            <a:r>
              <a:rPr lang="en-US" noProof="0" smtClean="0">
                <a:sym typeface="Lucida Grande" charset="0"/>
              </a:rPr>
              <a:t>Fourth level</a:t>
            </a:r>
          </a:p>
          <a:p>
            <a:pPr lvl="4"/>
            <a:r>
              <a:rPr lang="en-US" noProof="0" smtClean="0">
                <a:sym typeface="Lucida Grande" charset="0"/>
              </a:rPr>
              <a:t>Fifth level</a:t>
            </a:r>
          </a:p>
        </p:txBody>
      </p:sp>
    </p:spTree>
    <p:extLst>
      <p:ext uri="{BB962C8B-B14F-4D97-AF65-F5344CB8AC3E}">
        <p14:creationId xmlns:p14="http://schemas.microsoft.com/office/powerpoint/2010/main" val="4125410168"/>
      </p:ext>
    </p:extLst>
  </p:cSld>
  <p:clrMap bg1="lt1" tx1="dk1" bg2="lt2" tx2="dk2" accent1="accent1" accent2="accent2" accent3="accent3" accent4="accent4" accent5="accent5" accent6="accent6" hlink="hlink" folHlink="folHlink"/>
  <p:notesStyle>
    <a:lvl1pPr algn="l" defTabSz="584200" rtl="0" eaLnBrk="0" fontAlgn="base" hangingPunct="0">
      <a:spcBef>
        <a:spcPct val="0"/>
      </a:spcBef>
      <a:spcAft>
        <a:spcPct val="0"/>
      </a:spcAft>
      <a:defRPr sz="2200" kern="1200">
        <a:solidFill>
          <a:srgbClr val="000000"/>
        </a:solidFill>
        <a:latin typeface="Lucida Grande" charset="0"/>
        <a:ea typeface="ＭＳ Ｐゴシック" charset="0"/>
        <a:cs typeface="Lucida Grande" charset="0"/>
        <a:sym typeface="Lucida Grande" charset="0"/>
      </a:defRPr>
    </a:lvl1pPr>
    <a:lvl2pPr marL="228600" algn="l" defTabSz="584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2pPr>
    <a:lvl3pPr marL="457200" algn="l" defTabSz="584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3pPr>
    <a:lvl4pPr marL="685800" algn="l" defTabSz="584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4pPr>
    <a:lvl5pPr marL="914400" algn="l" defTabSz="584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Rot="1" noChangeAspect="1" noChangeArrowheads="1"/>
          </p:cNvSpPr>
          <p:nvPr>
            <p:ph type="sldImg"/>
          </p:nvPr>
        </p:nvSpPr>
        <p:spPr/>
      </p:sp>
      <p:sp>
        <p:nvSpPr>
          <p:cNvPr id="4098" name="Rectangle 2"/>
          <p:cNvSpPr>
            <a:spLocks noGrp="1" noChangeArrowheads="1"/>
          </p:cNvSpPr>
          <p:nvPr>
            <p:ph type="body" idx="1"/>
          </p:nvPr>
        </p:nvSpPr>
        <p:spPr/>
        <p:txBody>
          <a:bodyPr/>
          <a:lstStyle/>
          <a:p>
            <a:pPr defTabSz="457200" eaLnBrk="1">
              <a:defRPr/>
            </a:pPr>
            <a:r>
              <a:rPr lang="en-US" smtClean="0"/>
              <a:t>Hi, I</a:t>
            </a:r>
            <a:r>
              <a:rPr lang="ja-JP" altLang="en-US" smtClean="0"/>
              <a:t>’</a:t>
            </a:r>
            <a:r>
              <a:rPr lang="en-US" smtClean="0"/>
              <a:t>m Julie Rudder, I</a:t>
            </a:r>
            <a:r>
              <a:rPr lang="ja-JP" altLang="en-US" smtClean="0"/>
              <a:t>’</a:t>
            </a:r>
            <a:r>
              <a:rPr lang="en-US" smtClean="0"/>
              <a:t>m a project manager at Northwestern University and a co-product owner for Avalon Media System.  </a:t>
            </a:r>
          </a:p>
          <a:p>
            <a:pPr defTabSz="457200" eaLnBrk="1">
              <a:defRPr/>
            </a:pPr>
            <a:r>
              <a:rPr lang="en-US" smtClean="0"/>
              <a:t>Michael Klein intro himself</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p:sp>
      <p:sp>
        <p:nvSpPr>
          <p:cNvPr id="22530" name="Rectangle 2"/>
          <p:cNvSpPr>
            <a:spLocks noGrp="1" noChangeArrowheads="1"/>
          </p:cNvSpPr>
          <p:nvPr>
            <p:ph type="body" idx="1"/>
          </p:nvPr>
        </p:nvSpPr>
        <p:spPr/>
        <p:txBody>
          <a:bodyPr/>
          <a:lstStyle/>
          <a:p>
            <a:pPr defTabSz="457200" eaLnBrk="1">
              <a:defRPr/>
            </a:pPr>
            <a:r>
              <a:rPr lang="en-US" smtClean="0"/>
              <a:t>For example, one thing that wasn</a:t>
            </a:r>
            <a:r>
              <a:rPr lang="ja-JP" altLang="en-US" smtClean="0"/>
              <a:t>’</a:t>
            </a:r>
            <a:r>
              <a:rPr lang="en-US" smtClean="0"/>
              <a:t>t on our near term priority list was integration with Learning Management Systems. So coming out of the October partner meeting, we revisited our next planned release and added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p:cNvSpPr>
          <p:nvPr>
            <p:ph type="sldImg"/>
          </p:nvPr>
        </p:nvSpPr>
        <p:spPr/>
      </p:sp>
      <p:sp>
        <p:nvSpPr>
          <p:cNvPr id="24578" name="Rectangle 2"/>
          <p:cNvSpPr>
            <a:spLocks noGrp="1" noChangeArrowheads="1"/>
          </p:cNvSpPr>
          <p:nvPr>
            <p:ph type="body" idx="1"/>
          </p:nvPr>
        </p:nvSpPr>
        <p:spPr/>
        <p:txBody>
          <a:bodyPr/>
          <a:lstStyle/>
          <a:p>
            <a:pPr defTabSz="457200" eaLnBrk="1">
              <a:defRPr/>
            </a:pPr>
            <a:r>
              <a:rPr lang="en-US" smtClean="0"/>
              <a:t>Created an Avalon LTI.  It turns out that this really helps our local implementations. We really needed the ability to limit access to resources to members of specific course. The LTI allows us securely share media to people in a course without having to tackle the bigger feature of integrating with external course membership feeds.  That certainly would have required more time to design and build.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Rot="1" noChangeAspect="1" noChangeArrowheads="1"/>
          </p:cNvSpPr>
          <p:nvPr>
            <p:ph type="sldImg"/>
          </p:nvPr>
        </p:nvSpPr>
        <p:spPr/>
      </p:sp>
      <p:sp>
        <p:nvSpPr>
          <p:cNvPr id="26626" name="Rectangle 2"/>
          <p:cNvSpPr>
            <a:spLocks noGrp="1" noChangeArrowheads="1"/>
          </p:cNvSpPr>
          <p:nvPr>
            <p:ph type="body" idx="1"/>
          </p:nvPr>
        </p:nvSpPr>
        <p:spPr/>
        <p:txBody>
          <a:bodyPr/>
          <a:lstStyle/>
          <a:p>
            <a:pPr defTabSz="457200" eaLnBrk="1">
              <a:defRPr/>
            </a:pPr>
            <a:r>
              <a:rPr lang="en-US" smtClean="0"/>
              <a:t>If we were not building this with others in mind, we would have stopped here. LTI has to work with Sakai. The reason this is important is because each LTI tool consumer (the LMS, blackboard etc) has it</a:t>
            </a:r>
            <a:r>
              <a:rPr lang="ja-JP" altLang="en-US" smtClean="0"/>
              <a:t>’</a:t>
            </a:r>
            <a:r>
              <a:rPr lang="en-US" smtClean="0"/>
              <a:t>s own way of presenting its user and course specific fields to the tool provider (which is Avalon).  So what works for one LMS does necessarily work for another.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p:sp>
      <p:sp>
        <p:nvSpPr>
          <p:cNvPr id="28674" name="Rectangle 2"/>
          <p:cNvSpPr>
            <a:spLocks noGrp="1" noChangeArrowheads="1"/>
          </p:cNvSpPr>
          <p:nvPr>
            <p:ph type="body" idx="1"/>
          </p:nvPr>
        </p:nvSpPr>
        <p:spPr/>
        <p:txBody>
          <a:bodyPr/>
          <a:lstStyle/>
          <a:p>
            <a:pPr defTabSz="457200" eaLnBrk="1">
              <a:defRPr/>
            </a:pPr>
            <a:r>
              <a:rPr lang="en-US" smtClean="0"/>
              <a:t>But as Indiana</a:t>
            </a:r>
            <a:r>
              <a:rPr lang="ja-JP" altLang="en-US" smtClean="0"/>
              <a:t>’</a:t>
            </a:r>
            <a:r>
              <a:rPr lang="en-US" smtClean="0"/>
              <a:t>s LMS is Sakai and Northwestern uses Blackboard and Canvas and there are other LMS</a:t>
            </a:r>
            <a:r>
              <a:rPr lang="ja-JP" altLang="en-US" smtClean="0"/>
              <a:t>’</a:t>
            </a:r>
            <a:r>
              <a:rPr lang="en-US" smtClean="0"/>
              <a:t>s out there...now it</a:t>
            </a:r>
            <a:r>
              <a:rPr lang="ja-JP" altLang="en-US" smtClean="0"/>
              <a:t>’</a:t>
            </a:r>
            <a:r>
              <a:rPr lang="en-US" smtClean="0"/>
              <a:t>s configurable. If we would have just been building for ourselves we would have stopped with what worked with Sakai, that would have been faster AND easier.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Rot="1" noChangeAspect="1" noChangeArrowheads="1"/>
          </p:cNvSpPr>
          <p:nvPr>
            <p:ph type="sldImg"/>
          </p:nvPr>
        </p:nvSpPr>
        <p:spPr/>
      </p:sp>
      <p:sp>
        <p:nvSpPr>
          <p:cNvPr id="31746" name="Rectangle 2"/>
          <p:cNvSpPr>
            <a:spLocks noGrp="1" noChangeArrowheads="1"/>
          </p:cNvSpPr>
          <p:nvPr>
            <p:ph type="body" idx="1"/>
          </p:nvPr>
        </p:nvSpPr>
        <p:spPr/>
        <p:txBody>
          <a:bodyPr/>
          <a:lstStyle/>
          <a:p>
            <a:pPr defTabSz="457200" eaLnBrk="1">
              <a:defRPr/>
            </a:pPr>
            <a:r>
              <a:rPr lang="en-US" smtClean="0"/>
              <a:t>Here is a view of the LTI</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Rot="1" noChangeAspect="1" noChangeArrowheads="1"/>
          </p:cNvSpPr>
          <p:nvPr>
            <p:ph type="sldImg"/>
          </p:nvPr>
        </p:nvSpPr>
        <p:spPr/>
      </p:sp>
      <p:sp>
        <p:nvSpPr>
          <p:cNvPr id="33794" name="Rectangle 2"/>
          <p:cNvSpPr>
            <a:spLocks noGrp="1" noChangeArrowheads="1"/>
          </p:cNvSpPr>
          <p:nvPr>
            <p:ph type="body" idx="1"/>
          </p:nvPr>
        </p:nvSpPr>
        <p:spPr/>
        <p:txBody>
          <a:bodyPr/>
          <a:lstStyle/>
          <a:p>
            <a:pPr defTabSz="457200" eaLnBrk="1">
              <a:defRPr/>
            </a:pPr>
            <a:r>
              <a:rPr lang="en-US" smtClean="0"/>
              <a:t>So once a student or a faculty clicks on the LTI link in their LMS, their credentials are passed to Avalon, so they are already logged in and they see a course specific view of Avalon. Had we not made the LTI configurable, Blackboard would have passed this course name as a big nasty number that would not be workable for our reserve staff, nor our end users.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p:sp>
      <p:sp>
        <p:nvSpPr>
          <p:cNvPr id="35842" name="Rectangle 2"/>
          <p:cNvSpPr>
            <a:spLocks noGrp="1" noChangeArrowheads="1"/>
          </p:cNvSpPr>
          <p:nvPr>
            <p:ph type="body" idx="1"/>
          </p:nvPr>
        </p:nvSpPr>
        <p:spPr/>
        <p:txBody>
          <a:bodyPr/>
          <a:lstStyle/>
          <a:p>
            <a:pPr defTabSz="457200" eaLnBrk="1">
              <a:defRPr/>
            </a:pPr>
            <a:r>
              <a:rPr lang="en-US" smtClean="0"/>
              <a:t>Another strategy we use to prioritize our work is to think about expected features and behavior. For example: one feature that we moved up the priority line is embedding video. And we think often about expected features when we are prioritizing work for upcoming releases. It</a:t>
            </a:r>
            <a:r>
              <a:rPr lang="ja-JP" altLang="en-US" smtClean="0"/>
              <a:t>’</a:t>
            </a:r>
            <a:r>
              <a:rPr lang="en-US" smtClean="0"/>
              <a:t>s very important for people to use the system so we can get good feedback. Adding this specific feature made Avalon more attractive to some non-library units that would be using Avalon at Northwestern.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Rot="1" noChangeAspect="1" noChangeArrowheads="1"/>
          </p:cNvSpPr>
          <p:nvPr>
            <p:ph type="sldImg"/>
          </p:nvPr>
        </p:nvSpPr>
        <p:spPr/>
      </p:sp>
      <p:sp>
        <p:nvSpPr>
          <p:cNvPr id="37890" name="Rectangle 2"/>
          <p:cNvSpPr>
            <a:spLocks noGrp="1" noChangeArrowheads="1"/>
          </p:cNvSpPr>
          <p:nvPr>
            <p:ph type="body" idx="1"/>
          </p:nvPr>
        </p:nvSpPr>
        <p:spPr/>
        <p:txBody>
          <a:bodyPr/>
          <a:lstStyle/>
          <a:p>
            <a:pPr defTabSz="457200" eaLnBrk="1">
              <a:defRPr/>
            </a:pPr>
            <a:r>
              <a:rPr lang="en-US" smtClean="0"/>
              <a:t>So here</a:t>
            </a:r>
            <a:r>
              <a:rPr lang="ja-JP" altLang="en-US" smtClean="0"/>
              <a:t>’</a:t>
            </a:r>
            <a:r>
              <a:rPr lang="en-US" smtClean="0"/>
              <a:t>s what a restricted resource looks like within a Wordpress site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Rot="1" noChangeAspect="1" noChangeArrowheads="1"/>
          </p:cNvSpPr>
          <p:nvPr>
            <p:ph type="sldImg"/>
          </p:nvPr>
        </p:nvSpPr>
        <p:spPr/>
      </p:sp>
      <p:sp>
        <p:nvSpPr>
          <p:cNvPr id="39938" name="Rectangle 2"/>
          <p:cNvSpPr>
            <a:spLocks noGrp="1" noChangeArrowheads="1"/>
          </p:cNvSpPr>
          <p:nvPr>
            <p:ph type="body" idx="1"/>
          </p:nvPr>
        </p:nvSpPr>
        <p:spPr/>
        <p:txBody>
          <a:bodyPr/>
          <a:lstStyle/>
          <a:p>
            <a:pPr eaLnBrk="1">
              <a:defRPr/>
            </a:pPr>
            <a:r>
              <a:rPr lang="en-US" smtClean="0"/>
              <a:t>Adding handle support was a high priority for Northwestern</a:t>
            </a:r>
            <a:r>
              <a:rPr lang="ja-JP" altLang="en-US" smtClean="0"/>
              <a:t>’</a:t>
            </a:r>
            <a:r>
              <a:rPr lang="en-US" smtClean="0"/>
              <a:t>s implementation, since so many of the video resources we will be migrating from our legacy video system already have handles assigned. We plan to migrate those handles to point to the same resources once they</a:t>
            </a:r>
            <a:r>
              <a:rPr lang="ja-JP" altLang="en-US" smtClean="0"/>
              <a:t>’</a:t>
            </a:r>
            <a:r>
              <a:rPr lang="en-US" smtClean="0"/>
              <a:t>re in Avalon.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Rot="1" noChangeAspect="1" noChangeArrowheads="1"/>
          </p:cNvSpPr>
          <p:nvPr>
            <p:ph type="sldImg"/>
          </p:nvPr>
        </p:nvSpPr>
        <p:spPr/>
      </p:sp>
      <p:sp>
        <p:nvSpPr>
          <p:cNvPr id="41986" name="Rectangle 2"/>
          <p:cNvSpPr>
            <a:spLocks noGrp="1" noChangeArrowheads="1"/>
          </p:cNvSpPr>
          <p:nvPr>
            <p:ph type="body" idx="1"/>
          </p:nvPr>
        </p:nvSpPr>
        <p:spPr/>
        <p:txBody>
          <a:bodyPr/>
          <a:lstStyle/>
          <a:p>
            <a:pPr eaLnBrk="1">
              <a:defRPr/>
            </a:pPr>
            <a:r>
              <a:rPr lang="en-US" smtClean="0"/>
              <a:t>Limiting durable URL support only to handles, however, would have been a major limitation for institutions that use other types of durable URLs.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Avalon Media System is an Hydra-based open source system for managing and providing</a:t>
            </a:r>
            <a:r>
              <a:rPr lang="en-US" baseline="0" dirty="0" smtClean="0"/>
              <a:t> access to large collections of digital audio and video. We’ve had two releases so far, and are a couple weeks away from our third release.</a:t>
            </a:r>
            <a:endParaRPr lang="en-US" dirty="0"/>
          </a:p>
        </p:txBody>
      </p:sp>
    </p:spTree>
    <p:extLst>
      <p:ext uri="{BB962C8B-B14F-4D97-AF65-F5344CB8AC3E}">
        <p14:creationId xmlns:p14="http://schemas.microsoft.com/office/powerpoint/2010/main" val="1875628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Rot="1" noChangeAspect="1" noChangeArrowheads="1"/>
          </p:cNvSpPr>
          <p:nvPr>
            <p:ph type="sldImg"/>
          </p:nvPr>
        </p:nvSpPr>
        <p:spPr/>
      </p:sp>
      <p:sp>
        <p:nvSpPr>
          <p:cNvPr id="45058" name="Rectangle 2"/>
          <p:cNvSpPr>
            <a:spLocks noGrp="1" noChangeArrowheads="1"/>
          </p:cNvSpPr>
          <p:nvPr>
            <p:ph type="body" idx="1"/>
          </p:nvPr>
        </p:nvSpPr>
        <p:spPr/>
        <p:txBody>
          <a:bodyPr/>
          <a:lstStyle/>
          <a:p>
            <a:pPr eaLnBrk="1">
              <a:defRPr/>
            </a:pPr>
            <a:r>
              <a:rPr lang="en-US" smtClean="0"/>
              <a:t>YAML, Ruby, Java .properties, XML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Rot="1" noChangeAspect="1" noChangeArrowheads="1"/>
          </p:cNvSpPr>
          <p:nvPr>
            <p:ph type="sldImg"/>
          </p:nvPr>
        </p:nvSpPr>
        <p:spPr/>
      </p:sp>
      <p:sp>
        <p:nvSpPr>
          <p:cNvPr id="45058" name="Rectangle 2"/>
          <p:cNvSpPr>
            <a:spLocks noGrp="1" noChangeArrowheads="1"/>
          </p:cNvSpPr>
          <p:nvPr>
            <p:ph type="body" idx="1"/>
          </p:nvPr>
        </p:nvSpPr>
        <p:spPr/>
        <p:txBody>
          <a:bodyPr/>
          <a:lstStyle/>
          <a:p>
            <a:pPr eaLnBrk="1">
              <a:defRPr/>
            </a:pPr>
            <a:r>
              <a:rPr lang="en-US" dirty="0" smtClean="0"/>
              <a:t>I wasn’t </a:t>
            </a:r>
            <a:r>
              <a:rPr lang="en-US" dirty="0" err="1" smtClean="0"/>
              <a:t>gonna</a:t>
            </a:r>
            <a:r>
              <a:rPr lang="en-US" dirty="0" smtClean="0"/>
              <a:t> throw</a:t>
            </a:r>
            <a:r>
              <a:rPr lang="en-US" baseline="0" dirty="0" smtClean="0"/>
              <a:t> up our </a:t>
            </a:r>
            <a:r>
              <a:rPr lang="en-US" baseline="0" dirty="0" err="1" smtClean="0"/>
              <a:t>mod_rewrite</a:t>
            </a:r>
            <a:r>
              <a:rPr lang="en-US" baseline="0" dirty="0" smtClean="0"/>
              <a:t>, but since </a:t>
            </a:r>
            <a:r>
              <a:rPr lang="en-US" baseline="0" dirty="0" err="1" smtClean="0"/>
              <a:t>Dre</a:t>
            </a:r>
            <a:r>
              <a:rPr lang="en-US" baseline="0" dirty="0" smtClean="0"/>
              <a:t> went there...</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This is what the installation dependency graph makes me feel like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Goal: Turn the squid into a friendly </a:t>
            </a:r>
            <a:r>
              <a:rPr lang="en-US" dirty="0" err="1" smtClean="0"/>
              <a:t>Emoji</a:t>
            </a:r>
            <a:r>
              <a:rPr lang="en-US" dirty="0" smtClean="0"/>
              <a:t> octopus</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Rot="1" noChangeAspect="1" noChangeArrowheads="1"/>
          </p:cNvSpPr>
          <p:nvPr>
            <p:ph type="sldImg"/>
          </p:nvPr>
        </p:nvSpPr>
        <p:spPr/>
      </p:sp>
      <p:sp>
        <p:nvSpPr>
          <p:cNvPr id="55298" name="Rectangle 2"/>
          <p:cNvSpPr>
            <a:spLocks noGrp="1" noChangeArrowheads="1"/>
          </p:cNvSpPr>
          <p:nvPr>
            <p:ph type="body" idx="1"/>
          </p:nvPr>
        </p:nvSpPr>
        <p:spPr/>
        <p:txBody>
          <a:bodyPr/>
          <a:lstStyle/>
          <a:p>
            <a:pPr defTabSz="457200" eaLnBrk="1">
              <a:defRPr/>
            </a:pPr>
            <a:r>
              <a:rPr lang="en-US" smtClean="0"/>
              <a:t>We are looking to build the community, both for people who just want to use avalon and for those who want to contribute back, code or otherwise.  We have just started to work out a process for this. We always welcome feedback and questions.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Rot="1" noChangeAspect="1" noChangeArrowheads="1"/>
          </p:cNvSpPr>
          <p:nvPr>
            <p:ph type="sldImg"/>
          </p:nvPr>
        </p:nvSpPr>
        <p:spPr/>
      </p:sp>
      <p:sp>
        <p:nvSpPr>
          <p:cNvPr id="57346" name="Rectangle 2"/>
          <p:cNvSpPr>
            <a:spLocks noGrp="1" noChangeArrowheads="1"/>
          </p:cNvSpPr>
          <p:nvPr>
            <p:ph type="body" idx="1"/>
          </p:nvPr>
        </p:nvSpPr>
        <p:spPr/>
        <p:txBody>
          <a:bodyPr/>
          <a:lstStyle/>
          <a:p>
            <a:pPr defTabSz="457200" eaLnBrk="1">
              <a:defRPr/>
            </a:pPr>
            <a:r>
              <a:rPr lang="en-US" smtClean="0"/>
              <a:t>So please visit our website where you can find out more about how to try out Avalon and I recommend signing up for our listserv so you can find out about releases, webinars, etc. Do it now because Version 3 due out soon.  </a:t>
            </a:r>
          </a:p>
          <a:p>
            <a:pPr defTabSz="457200" eaLnBrk="1">
              <a:defRPr/>
            </a:pPr>
            <a:endParaRPr lang="en-US" smtClean="0"/>
          </a:p>
          <a:p>
            <a:pPr defTabSz="457200" eaLnBrk="1">
              <a:defRPr/>
            </a:pPr>
            <a:r>
              <a:rPr lang="en-US" smtClean="0"/>
              <a:t>We also have stickers!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Rot="1" noChangeAspect="1" noChangeArrowheads="1"/>
          </p:cNvSpPr>
          <p:nvPr>
            <p:ph type="sldImg"/>
          </p:nvPr>
        </p:nvSpPr>
        <p:spPr/>
      </p:sp>
      <p:sp>
        <p:nvSpPr>
          <p:cNvPr id="8194" name="Rectangle 2"/>
          <p:cNvSpPr>
            <a:spLocks noGrp="1" noChangeArrowheads="1"/>
          </p:cNvSpPr>
          <p:nvPr>
            <p:ph type="body" idx="1"/>
          </p:nvPr>
        </p:nvSpPr>
        <p:spPr/>
        <p:txBody>
          <a:bodyPr/>
          <a:lstStyle/>
          <a:p>
            <a:pPr defTabSz="457200" eaLnBrk="1">
              <a:defRPr/>
            </a:pPr>
            <a:r>
              <a:rPr lang="en-US" smtClean="0"/>
              <a:t>This is an image of Northwestern</a:t>
            </a:r>
            <a:r>
              <a:rPr lang="ja-JP" altLang="en-US" smtClean="0"/>
              <a:t>’</a:t>
            </a:r>
            <a:r>
              <a:rPr lang="en-US" smtClean="0"/>
              <a:t>s Avalon Pilot</a:t>
            </a:r>
            <a:r>
              <a:rPr lang="ja-JP" altLang="en-US" smtClean="0"/>
              <a:t>’</a:t>
            </a:r>
            <a:r>
              <a:rPr lang="en-US" smtClean="0"/>
              <a:t>s and what you can</a:t>
            </a:r>
            <a:r>
              <a:rPr lang="ja-JP" altLang="en-US" smtClean="0"/>
              <a:t>’</a:t>
            </a:r>
            <a:r>
              <a:rPr lang="en-US" smtClean="0"/>
              <a:t>t tell is that what Avalon does is allows you to -&gt;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Rot="1" noChangeAspect="1" noChangeArrowheads="1"/>
          </p:cNvSpPr>
          <p:nvPr>
            <p:ph type="sldImg"/>
          </p:nvPr>
        </p:nvSpPr>
        <p:spPr/>
      </p:sp>
      <p:sp>
        <p:nvSpPr>
          <p:cNvPr id="10242" name="Rectangle 2"/>
          <p:cNvSpPr>
            <a:spLocks noGrp="1" noChangeArrowheads="1"/>
          </p:cNvSpPr>
          <p:nvPr>
            <p:ph type="body" idx="1"/>
          </p:nvPr>
        </p:nvSpPr>
        <p:spPr/>
        <p:txBody>
          <a:bodyPr/>
          <a:lstStyle/>
          <a:p>
            <a:pPr defTabSz="457200" eaLnBrk="1">
              <a:defRPr/>
            </a:pPr>
            <a:r>
              <a:rPr lang="en-US" smtClean="0"/>
              <a:t>ingest and describe content and then on the backend, Avalon transcodes the media and makes 3 smaller derivatives to be discovered and used in the classroom or on their mobile devices, etc.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Rot="1" noChangeAspect="1" noChangeArrowheads="1"/>
          </p:cNvSpPr>
          <p:nvPr>
            <p:ph type="sldImg"/>
          </p:nvPr>
        </p:nvSpPr>
        <p:spPr/>
      </p:sp>
      <p:sp>
        <p:nvSpPr>
          <p:cNvPr id="12290" name="Rectangle 2"/>
          <p:cNvSpPr>
            <a:spLocks noGrp="1" noChangeArrowheads="1"/>
          </p:cNvSpPr>
          <p:nvPr>
            <p:ph type="body" idx="1"/>
          </p:nvPr>
        </p:nvSpPr>
        <p:spPr/>
        <p:txBody>
          <a:bodyPr/>
          <a:lstStyle/>
          <a:p>
            <a:pPr defTabSz="457200" eaLnBrk="1">
              <a:defRPr/>
            </a:pPr>
            <a:r>
              <a:rPr lang="en-US" smtClean="0"/>
              <a:t>So with Avalon we have always set out to build a product that would be widely adopted by many institutions. So today we are going to talk about how we have approached building a system with this other institution in mind and balancing that with filling our own institutional needs. At Northwestern, we have been delivering secure media streams since 2004 and we have an outdated video streaming infrastructure and we are really excited to be launching this is production at Northwestern next month. And looking forward even more to retiring our Helix server. In other words, we need Avalon.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Rot="1" noChangeAspect="1" noChangeArrowheads="1"/>
          </p:cNvSpPr>
          <p:nvPr>
            <p:ph type="sldImg"/>
          </p:nvPr>
        </p:nvSpPr>
        <p:spPr/>
      </p:sp>
      <p:sp>
        <p:nvSpPr>
          <p:cNvPr id="14338" name="Rectangle 2"/>
          <p:cNvSpPr>
            <a:spLocks noGrp="1" noChangeArrowheads="1"/>
          </p:cNvSpPr>
          <p:nvPr>
            <p:ph type="body" idx="1"/>
          </p:nvPr>
        </p:nvSpPr>
        <p:spPr/>
        <p:txBody>
          <a:bodyPr/>
          <a:lstStyle/>
          <a:p>
            <a:pPr defTabSz="457200" eaLnBrk="1">
              <a:defRPr/>
            </a:pPr>
            <a:r>
              <a:rPr lang="en-US" smtClean="0"/>
              <a:t>So since 2012, Northwestern and Indiana University have been developing Avalon together with funding in part from an IMLS grant.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Rot="1" noChangeAspect="1" noChangeArrowheads="1"/>
          </p:cNvSpPr>
          <p:nvPr>
            <p:ph type="sldImg"/>
          </p:nvPr>
        </p:nvSpPr>
        <p:spPr/>
      </p:sp>
      <p:sp>
        <p:nvSpPr>
          <p:cNvPr id="16386" name="Rectangle 2"/>
          <p:cNvSpPr>
            <a:spLocks noGrp="1" noChangeArrowheads="1"/>
          </p:cNvSpPr>
          <p:nvPr>
            <p:ph type="body" idx="1"/>
          </p:nvPr>
        </p:nvSpPr>
        <p:spPr/>
        <p:txBody>
          <a:bodyPr/>
          <a:lstStyle/>
          <a:p>
            <a:pPr defTabSz="457200" eaLnBrk="1">
              <a:defRPr/>
            </a:pPr>
            <a:r>
              <a:rPr lang="en-US" smtClean="0"/>
              <a:t>We also have 9 institutional partners who are committed to pilot and contribute to Avalon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p:sp>
      <p:sp>
        <p:nvSpPr>
          <p:cNvPr id="18434" name="Rectangle 2"/>
          <p:cNvSpPr>
            <a:spLocks noGrp="1" noChangeArrowheads="1"/>
          </p:cNvSpPr>
          <p:nvPr>
            <p:ph type="body" idx="1"/>
          </p:nvPr>
        </p:nvSpPr>
        <p:spPr/>
        <p:txBody>
          <a:bodyPr/>
          <a:lstStyle/>
          <a:p>
            <a:pPr defTabSz="457200" eaLnBrk="1">
              <a:defRPr/>
            </a:pPr>
            <a:r>
              <a:rPr lang="en-US" smtClean="0"/>
              <a:t>And we are a part of two technology communities, Project Hydra which is what Avalon is built on and Opencast Matterhorn which does the media transcoding and job queuing.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p:sp>
      <p:sp>
        <p:nvSpPr>
          <p:cNvPr id="20482" name="Rectangle 2"/>
          <p:cNvSpPr>
            <a:spLocks noGrp="1" noChangeArrowheads="1"/>
          </p:cNvSpPr>
          <p:nvPr>
            <p:ph type="body" idx="1"/>
          </p:nvPr>
        </p:nvSpPr>
        <p:spPr/>
        <p:txBody>
          <a:bodyPr/>
          <a:lstStyle/>
          <a:p>
            <a:pPr defTabSz="457200" eaLnBrk="1">
              <a:defRPr/>
            </a:pPr>
            <a:r>
              <a:rPr lang="en-US" smtClean="0"/>
              <a:t>So since we really want people to install and use Avalon, one of the things we do is reach out to you and ask you, How are we doing? What functionality is missing? What else do you need?  We do that through talking to people, through surveys and most recently we hosted a two day partner meeting in Bloomington, Indiana.  These conversations shape our general direction and our immediate priority list.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p:cNvSpPr>
          <p:nvPr>
            <p:ph type="sldNum" sz="quarter" idx="10"/>
          </p:nvPr>
        </p:nvSpPr>
        <p:spPr>
          <a:ln/>
        </p:spPr>
        <p:txBody>
          <a:bodyPr/>
          <a:lstStyle>
            <a:lvl1pPr>
              <a:defRPr/>
            </a:lvl1pPr>
          </a:lstStyle>
          <a:p>
            <a:pPr>
              <a:defRPr/>
            </a:pPr>
            <a:fld id="{ACDDD29C-0C86-154A-8186-A2077BD7C2B1}" type="slidenum">
              <a:rPr lang="en-US"/>
              <a:pPr>
                <a:defRPr/>
              </a:pPr>
              <a:t>‹#›</a:t>
            </a:fld>
            <a:endParaRPr lang="en-US" sz="1000">
              <a:solidFill>
                <a:srgbClr val="9A9A9A"/>
              </a:solidFill>
            </a:endParaRPr>
          </a:p>
        </p:txBody>
      </p:sp>
    </p:spTree>
    <p:extLst>
      <p:ext uri="{BB962C8B-B14F-4D97-AF65-F5344CB8AC3E}">
        <p14:creationId xmlns:p14="http://schemas.microsoft.com/office/powerpoint/2010/main" val="195431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sldNum" sz="quarter" idx="10"/>
          </p:nvPr>
        </p:nvSpPr>
        <p:spPr>
          <a:ln/>
        </p:spPr>
        <p:txBody>
          <a:bodyPr/>
          <a:lstStyle>
            <a:lvl1pPr>
              <a:defRPr/>
            </a:lvl1pPr>
          </a:lstStyle>
          <a:p>
            <a:pPr>
              <a:defRPr/>
            </a:pPr>
            <a:fld id="{2C6F74B7-8EFD-BF46-A84A-B4A0DC9D28FB}" type="slidenum">
              <a:rPr lang="en-US"/>
              <a:pPr>
                <a:defRPr/>
              </a:pPr>
              <a:t>‹#›</a:t>
            </a:fld>
            <a:endParaRPr lang="en-US" sz="1000">
              <a:solidFill>
                <a:srgbClr val="9A9A9A"/>
              </a:solidFill>
            </a:endParaRPr>
          </a:p>
        </p:txBody>
      </p:sp>
    </p:spTree>
    <p:extLst>
      <p:ext uri="{BB962C8B-B14F-4D97-AF65-F5344CB8AC3E}">
        <p14:creationId xmlns:p14="http://schemas.microsoft.com/office/powerpoint/2010/main" val="1945694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30425"/>
            <a:ext cx="1943100" cy="3508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130425"/>
            <a:ext cx="5676900" cy="350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sldNum" sz="quarter" idx="10"/>
          </p:nvPr>
        </p:nvSpPr>
        <p:spPr>
          <a:ln/>
        </p:spPr>
        <p:txBody>
          <a:bodyPr/>
          <a:lstStyle>
            <a:lvl1pPr>
              <a:defRPr/>
            </a:lvl1pPr>
          </a:lstStyle>
          <a:p>
            <a:pPr>
              <a:defRPr/>
            </a:pPr>
            <a:fld id="{3D96FF15-BC61-2446-861A-9CBCAA2451E9}" type="slidenum">
              <a:rPr lang="en-US"/>
              <a:pPr>
                <a:defRPr/>
              </a:pPr>
              <a:t>‹#›</a:t>
            </a:fld>
            <a:endParaRPr lang="en-US" sz="1000">
              <a:solidFill>
                <a:srgbClr val="9A9A9A"/>
              </a:solidFill>
            </a:endParaRPr>
          </a:p>
        </p:txBody>
      </p:sp>
    </p:spTree>
    <p:extLst>
      <p:ext uri="{BB962C8B-B14F-4D97-AF65-F5344CB8AC3E}">
        <p14:creationId xmlns:p14="http://schemas.microsoft.com/office/powerpoint/2010/main" val="238741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sldNum" sz="quarter" idx="10"/>
          </p:nvPr>
        </p:nvSpPr>
        <p:spPr>
          <a:ln/>
        </p:spPr>
        <p:txBody>
          <a:bodyPr/>
          <a:lstStyle>
            <a:lvl1pPr>
              <a:defRPr/>
            </a:lvl1pPr>
          </a:lstStyle>
          <a:p>
            <a:pPr>
              <a:defRPr/>
            </a:pPr>
            <a:fld id="{5DED00E8-F1FA-764F-915F-BB68FA1C6C71}" type="slidenum">
              <a:rPr lang="en-US"/>
              <a:pPr>
                <a:defRPr/>
              </a:pPr>
              <a:t>‹#›</a:t>
            </a:fld>
            <a:endParaRPr lang="en-US" sz="1000">
              <a:solidFill>
                <a:srgbClr val="9A9A9A"/>
              </a:solidFill>
            </a:endParaRPr>
          </a:p>
        </p:txBody>
      </p:sp>
    </p:spTree>
    <p:extLst>
      <p:ext uri="{BB962C8B-B14F-4D97-AF65-F5344CB8AC3E}">
        <p14:creationId xmlns:p14="http://schemas.microsoft.com/office/powerpoint/2010/main" val="270248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p:cNvSpPr>
          <p:nvPr>
            <p:ph type="sldNum" sz="quarter" idx="10"/>
          </p:nvPr>
        </p:nvSpPr>
        <p:spPr>
          <a:ln/>
        </p:spPr>
        <p:txBody>
          <a:bodyPr/>
          <a:lstStyle>
            <a:lvl1pPr>
              <a:defRPr/>
            </a:lvl1pPr>
          </a:lstStyle>
          <a:p>
            <a:pPr>
              <a:defRPr/>
            </a:pPr>
            <a:fld id="{1644B418-F2F3-7C45-B6F5-E1F62D11DE3A}" type="slidenum">
              <a:rPr lang="en-US"/>
              <a:pPr>
                <a:defRPr/>
              </a:pPr>
              <a:t>‹#›</a:t>
            </a:fld>
            <a:endParaRPr lang="en-US" sz="1000">
              <a:solidFill>
                <a:srgbClr val="9A9A9A"/>
              </a:solidFill>
            </a:endParaRPr>
          </a:p>
        </p:txBody>
      </p:sp>
    </p:spTree>
    <p:extLst>
      <p:ext uri="{BB962C8B-B14F-4D97-AF65-F5344CB8AC3E}">
        <p14:creationId xmlns:p14="http://schemas.microsoft.com/office/powerpoint/2010/main" val="369341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p:cNvSpPr>
          <p:nvPr>
            <p:ph type="sldNum" sz="quarter" idx="10"/>
          </p:nvPr>
        </p:nvSpPr>
        <p:spPr>
          <a:ln/>
        </p:spPr>
        <p:txBody>
          <a:bodyPr/>
          <a:lstStyle>
            <a:lvl1pPr>
              <a:defRPr/>
            </a:lvl1pPr>
          </a:lstStyle>
          <a:p>
            <a:pPr>
              <a:defRPr/>
            </a:pPr>
            <a:fld id="{369593EC-1F6A-644C-BE60-6D36B5439D09}" type="slidenum">
              <a:rPr lang="en-US"/>
              <a:pPr>
                <a:defRPr/>
              </a:pPr>
              <a:t>‹#›</a:t>
            </a:fld>
            <a:endParaRPr lang="en-US" sz="1000">
              <a:solidFill>
                <a:srgbClr val="9A9A9A"/>
              </a:solidFill>
            </a:endParaRPr>
          </a:p>
        </p:txBody>
      </p:sp>
    </p:spTree>
    <p:extLst>
      <p:ext uri="{BB962C8B-B14F-4D97-AF65-F5344CB8AC3E}">
        <p14:creationId xmlns:p14="http://schemas.microsoft.com/office/powerpoint/2010/main" val="160598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p:cNvSpPr>
          <p:nvPr>
            <p:ph type="sldNum" sz="quarter" idx="10"/>
          </p:nvPr>
        </p:nvSpPr>
        <p:spPr>
          <a:ln/>
        </p:spPr>
        <p:txBody>
          <a:bodyPr/>
          <a:lstStyle>
            <a:lvl1pPr>
              <a:defRPr/>
            </a:lvl1pPr>
          </a:lstStyle>
          <a:p>
            <a:pPr>
              <a:defRPr/>
            </a:pPr>
            <a:fld id="{5F20DD99-DB30-F64E-ADB6-673B19EB035E}" type="slidenum">
              <a:rPr lang="en-US"/>
              <a:pPr>
                <a:defRPr/>
              </a:pPr>
              <a:t>‹#›</a:t>
            </a:fld>
            <a:endParaRPr lang="en-US" sz="1000">
              <a:solidFill>
                <a:srgbClr val="9A9A9A"/>
              </a:solidFill>
            </a:endParaRPr>
          </a:p>
        </p:txBody>
      </p:sp>
    </p:spTree>
    <p:extLst>
      <p:ext uri="{BB962C8B-B14F-4D97-AF65-F5344CB8AC3E}">
        <p14:creationId xmlns:p14="http://schemas.microsoft.com/office/powerpoint/2010/main" val="297008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type="sldNum" sz="quarter" idx="10"/>
          </p:nvPr>
        </p:nvSpPr>
        <p:spPr>
          <a:ln/>
        </p:spPr>
        <p:txBody>
          <a:bodyPr/>
          <a:lstStyle>
            <a:lvl1pPr>
              <a:defRPr/>
            </a:lvl1pPr>
          </a:lstStyle>
          <a:p>
            <a:pPr>
              <a:defRPr/>
            </a:pPr>
            <a:fld id="{E1B69458-E10B-F849-AAEF-2BDE4FC3441E}" type="slidenum">
              <a:rPr lang="en-US"/>
              <a:pPr>
                <a:defRPr/>
              </a:pPr>
              <a:t>‹#›</a:t>
            </a:fld>
            <a:endParaRPr lang="en-US" sz="1000">
              <a:solidFill>
                <a:srgbClr val="9A9A9A"/>
              </a:solidFill>
            </a:endParaRPr>
          </a:p>
        </p:txBody>
      </p:sp>
    </p:spTree>
    <p:extLst>
      <p:ext uri="{BB962C8B-B14F-4D97-AF65-F5344CB8AC3E}">
        <p14:creationId xmlns:p14="http://schemas.microsoft.com/office/powerpoint/2010/main" val="411840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p:cNvSpPr>
          <p:nvPr>
            <p:ph type="sldNum" sz="quarter" idx="10"/>
          </p:nvPr>
        </p:nvSpPr>
        <p:spPr>
          <a:ln/>
        </p:spPr>
        <p:txBody>
          <a:bodyPr/>
          <a:lstStyle>
            <a:lvl1pPr>
              <a:defRPr/>
            </a:lvl1pPr>
          </a:lstStyle>
          <a:p>
            <a:pPr>
              <a:defRPr/>
            </a:pPr>
            <a:fld id="{8404B99A-EBB0-DD41-9AC4-558A032E79CB}" type="slidenum">
              <a:rPr lang="en-US"/>
              <a:pPr>
                <a:defRPr/>
              </a:pPr>
              <a:t>‹#›</a:t>
            </a:fld>
            <a:endParaRPr lang="en-US" sz="1000">
              <a:solidFill>
                <a:srgbClr val="9A9A9A"/>
              </a:solidFill>
            </a:endParaRPr>
          </a:p>
        </p:txBody>
      </p:sp>
    </p:spTree>
    <p:extLst>
      <p:ext uri="{BB962C8B-B14F-4D97-AF65-F5344CB8AC3E}">
        <p14:creationId xmlns:p14="http://schemas.microsoft.com/office/powerpoint/2010/main" val="42441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p:cNvSpPr>
          <p:nvPr>
            <p:ph type="sldNum" sz="quarter" idx="10"/>
          </p:nvPr>
        </p:nvSpPr>
        <p:spPr>
          <a:ln/>
        </p:spPr>
        <p:txBody>
          <a:bodyPr/>
          <a:lstStyle>
            <a:lvl1pPr>
              <a:defRPr/>
            </a:lvl1pPr>
          </a:lstStyle>
          <a:p>
            <a:pPr>
              <a:defRPr/>
            </a:pPr>
            <a:fld id="{64ABD05A-2B0B-B74A-AF8B-2D0189FC1B82}" type="slidenum">
              <a:rPr lang="en-US"/>
              <a:pPr>
                <a:defRPr/>
              </a:pPr>
              <a:t>‹#›</a:t>
            </a:fld>
            <a:endParaRPr lang="en-US" sz="1000">
              <a:solidFill>
                <a:srgbClr val="9A9A9A"/>
              </a:solidFill>
            </a:endParaRPr>
          </a:p>
        </p:txBody>
      </p:sp>
    </p:spTree>
    <p:extLst>
      <p:ext uri="{BB962C8B-B14F-4D97-AF65-F5344CB8AC3E}">
        <p14:creationId xmlns:p14="http://schemas.microsoft.com/office/powerpoint/2010/main" val="191367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p:cNvSpPr>
          <p:nvPr>
            <p:ph type="sldNum" sz="quarter" idx="10"/>
          </p:nvPr>
        </p:nvSpPr>
        <p:spPr>
          <a:ln/>
        </p:spPr>
        <p:txBody>
          <a:bodyPr/>
          <a:lstStyle>
            <a:lvl1pPr>
              <a:defRPr/>
            </a:lvl1pPr>
          </a:lstStyle>
          <a:p>
            <a:pPr>
              <a:defRPr/>
            </a:pPr>
            <a:fld id="{A8CCDE36-E899-094C-AAB8-55FB6407649F}" type="slidenum">
              <a:rPr lang="en-US"/>
              <a:pPr>
                <a:defRPr/>
              </a:pPr>
              <a:t>‹#›</a:t>
            </a:fld>
            <a:endParaRPr lang="en-US" sz="1000">
              <a:solidFill>
                <a:srgbClr val="9A9A9A"/>
              </a:solidFill>
            </a:endParaRPr>
          </a:p>
        </p:txBody>
      </p:sp>
    </p:spTree>
    <p:extLst>
      <p:ext uri="{BB962C8B-B14F-4D97-AF65-F5344CB8AC3E}">
        <p14:creationId xmlns:p14="http://schemas.microsoft.com/office/powerpoint/2010/main" val="31452306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Calibri" charset="0"/>
              </a:rPr>
              <a:t>Click to edit Master title style</a:t>
            </a:r>
          </a:p>
        </p:txBody>
      </p:sp>
      <p:sp>
        <p:nvSpPr>
          <p:cNvPr id="1026" name="Rectangle 2"/>
          <p:cNvSpPr>
            <a:spLocks noGrp="1"/>
          </p:cNvSpPr>
          <p:nvPr>
            <p:ph type="body" idx="1"/>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
        <p:nvSpPr>
          <p:cNvPr id="1027" name="Rectangle 3"/>
          <p:cNvSpPr>
            <a:spLocks noGrp="1"/>
          </p:cNvSpPr>
          <p:nvPr>
            <p:ph type="sldNum" sz="quarter" idx="2"/>
          </p:nvPr>
        </p:nvSpPr>
        <p:spPr bwMode="auto">
          <a:xfrm>
            <a:off x="457200" y="6338888"/>
            <a:ext cx="2174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lvl1pPr>
              <a:buClrTx/>
              <a:defRPr>
                <a:cs typeface="Calibri" charset="0"/>
              </a:defRPr>
            </a:lvl1pPr>
          </a:lstStyle>
          <a:p>
            <a:pPr>
              <a:defRPr/>
            </a:pPr>
            <a:fld id="{0707428B-08B6-2442-93FD-A42700DBD90E}" type="slidenum">
              <a:rPr lang="en-US"/>
              <a:pPr>
                <a:defRPr/>
              </a:pPr>
              <a:t>‹#›</a:t>
            </a:fld>
            <a:endParaRPr lang="en-US" sz="1000">
              <a:solidFill>
                <a:srgbClr val="9A9A9A"/>
              </a:solidFill>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0" fontAlgn="base" hangingPunct="0">
        <a:spcBef>
          <a:spcPct val="0"/>
        </a:spcBef>
        <a:spcAft>
          <a:spcPct val="0"/>
        </a:spcAft>
        <a:defRPr sz="4400">
          <a:solidFill>
            <a:srgbClr val="7A9D86"/>
          </a:solidFill>
          <a:latin typeface="+mj-lt"/>
          <a:ea typeface="+mj-ea"/>
          <a:cs typeface="+mj-cs"/>
          <a:sym typeface="Calibri" charset="0"/>
        </a:defRPr>
      </a:lvl1pPr>
      <a:lvl2pPr algn="l" defTabSz="457200" rtl="0" eaLnBrk="0" fontAlgn="base" hangingPunct="0">
        <a:spcBef>
          <a:spcPct val="0"/>
        </a:spcBef>
        <a:spcAft>
          <a:spcPct val="0"/>
        </a:spcAft>
        <a:defRPr sz="4400">
          <a:solidFill>
            <a:srgbClr val="7A9D86"/>
          </a:solidFill>
          <a:latin typeface="Calibri" charset="0"/>
          <a:ea typeface="ＭＳ Ｐゴシック" charset="0"/>
          <a:cs typeface="Calibri" charset="0"/>
          <a:sym typeface="Calibri" charset="0"/>
        </a:defRPr>
      </a:lvl2pPr>
      <a:lvl3pPr algn="l" defTabSz="457200" rtl="0" eaLnBrk="0" fontAlgn="base" hangingPunct="0">
        <a:spcBef>
          <a:spcPct val="0"/>
        </a:spcBef>
        <a:spcAft>
          <a:spcPct val="0"/>
        </a:spcAft>
        <a:defRPr sz="4400">
          <a:solidFill>
            <a:srgbClr val="7A9D86"/>
          </a:solidFill>
          <a:latin typeface="Calibri" charset="0"/>
          <a:ea typeface="ＭＳ Ｐゴシック" charset="0"/>
          <a:cs typeface="Calibri" charset="0"/>
          <a:sym typeface="Calibri" charset="0"/>
        </a:defRPr>
      </a:lvl3pPr>
      <a:lvl4pPr algn="l" defTabSz="457200" rtl="0" eaLnBrk="0" fontAlgn="base" hangingPunct="0">
        <a:spcBef>
          <a:spcPct val="0"/>
        </a:spcBef>
        <a:spcAft>
          <a:spcPct val="0"/>
        </a:spcAft>
        <a:defRPr sz="4400">
          <a:solidFill>
            <a:srgbClr val="7A9D86"/>
          </a:solidFill>
          <a:latin typeface="Calibri" charset="0"/>
          <a:ea typeface="ＭＳ Ｐゴシック" charset="0"/>
          <a:cs typeface="Calibri" charset="0"/>
          <a:sym typeface="Calibri" charset="0"/>
        </a:defRPr>
      </a:lvl4pPr>
      <a:lvl5pPr algn="l" defTabSz="457200" rtl="0" eaLnBrk="0" fontAlgn="base" hangingPunct="0">
        <a:spcBef>
          <a:spcPct val="0"/>
        </a:spcBef>
        <a:spcAft>
          <a:spcPct val="0"/>
        </a:spcAft>
        <a:defRPr sz="4400">
          <a:solidFill>
            <a:srgbClr val="7A9D86"/>
          </a:solidFill>
          <a:latin typeface="Calibri" charset="0"/>
          <a:ea typeface="ＭＳ Ｐゴシック" charset="0"/>
          <a:cs typeface="Calibri" charset="0"/>
          <a:sym typeface="Calibri" charset="0"/>
        </a:defRPr>
      </a:lvl5pPr>
      <a:lvl6pPr marL="457200" algn="l" defTabSz="457200" rtl="0" fontAlgn="base" hangingPunct="0">
        <a:spcBef>
          <a:spcPct val="0"/>
        </a:spcBef>
        <a:spcAft>
          <a:spcPct val="0"/>
        </a:spcAft>
        <a:defRPr sz="4400">
          <a:solidFill>
            <a:srgbClr val="7A9D86"/>
          </a:solidFill>
          <a:latin typeface="Calibri" charset="0"/>
          <a:ea typeface="ＭＳ Ｐゴシック" charset="0"/>
          <a:cs typeface="Calibri" charset="0"/>
          <a:sym typeface="Calibri" charset="0"/>
        </a:defRPr>
      </a:lvl6pPr>
      <a:lvl7pPr marL="914400" algn="l" defTabSz="457200" rtl="0" fontAlgn="base" hangingPunct="0">
        <a:spcBef>
          <a:spcPct val="0"/>
        </a:spcBef>
        <a:spcAft>
          <a:spcPct val="0"/>
        </a:spcAft>
        <a:defRPr sz="4400">
          <a:solidFill>
            <a:srgbClr val="7A9D86"/>
          </a:solidFill>
          <a:latin typeface="Calibri" charset="0"/>
          <a:ea typeface="ＭＳ Ｐゴシック" charset="0"/>
          <a:cs typeface="Calibri" charset="0"/>
          <a:sym typeface="Calibri" charset="0"/>
        </a:defRPr>
      </a:lvl7pPr>
      <a:lvl8pPr marL="1371600" algn="l" defTabSz="457200" rtl="0" fontAlgn="base" hangingPunct="0">
        <a:spcBef>
          <a:spcPct val="0"/>
        </a:spcBef>
        <a:spcAft>
          <a:spcPct val="0"/>
        </a:spcAft>
        <a:defRPr sz="4400">
          <a:solidFill>
            <a:srgbClr val="7A9D86"/>
          </a:solidFill>
          <a:latin typeface="Calibri" charset="0"/>
          <a:ea typeface="ＭＳ Ｐゴシック" charset="0"/>
          <a:cs typeface="Calibri" charset="0"/>
          <a:sym typeface="Calibri" charset="0"/>
        </a:defRPr>
      </a:lvl8pPr>
      <a:lvl9pPr marL="1828800" algn="l" defTabSz="457200" rtl="0" fontAlgn="base" hangingPunct="0">
        <a:spcBef>
          <a:spcPct val="0"/>
        </a:spcBef>
        <a:spcAft>
          <a:spcPct val="0"/>
        </a:spcAft>
        <a:defRPr sz="4400">
          <a:solidFill>
            <a:srgbClr val="7A9D86"/>
          </a:solidFill>
          <a:latin typeface="Calibri" charset="0"/>
          <a:ea typeface="ＭＳ Ｐゴシック" charset="0"/>
          <a:cs typeface="Calibri" charset="0"/>
          <a:sym typeface="Calibri"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7.png"/><Relationship Id="rId14" Type="http://schemas.openxmlformats.org/officeDocument/2006/relationships/image" Target="../media/image8.png"/><Relationship Id="rId1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9.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7.png"/><Relationship Id="rId15" Type="http://schemas.openxmlformats.org/officeDocument/2006/relationships/image" Target="../media/image8.png"/><Relationship Id="rId16" Type="http://schemas.openxmlformats.org/officeDocument/2006/relationships/image" Target="../media/image19.png"/><Relationship Id="rId1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52400" y="3322638"/>
            <a:ext cx="8610600" cy="1473200"/>
          </a:xfrm>
        </p:spPr>
        <p:txBody>
          <a:bodyPr/>
          <a:lstStyle/>
          <a:p>
            <a:pPr algn="ctr" eaLnBrk="1">
              <a:defRPr/>
            </a:pPr>
            <a:r>
              <a:rPr lang="en-US" sz="4800" dirty="0" smtClean="0">
                <a:latin typeface="Gill Sans MT"/>
                <a:cs typeface="Gill Sans MT"/>
                <a:sym typeface="Gill Sans Light" charset="0"/>
              </a:rPr>
              <a:t>BUILDING FOR OTHERS </a:t>
            </a:r>
            <a:endParaRPr lang="en-US" dirty="0" smtClean="0"/>
          </a:p>
        </p:txBody>
      </p:sp>
      <p:sp>
        <p:nvSpPr>
          <p:cNvPr id="3074" name="Rectangle 2"/>
          <p:cNvSpPr>
            <a:spLocks noGrp="1" noChangeArrowheads="1"/>
          </p:cNvSpPr>
          <p:nvPr>
            <p:ph type="body" idx="1"/>
          </p:nvPr>
        </p:nvSpPr>
        <p:spPr>
          <a:xfrm>
            <a:off x="3200400" y="4368800"/>
            <a:ext cx="6400800" cy="1752600"/>
          </a:xfrm>
        </p:spPr>
        <p:txBody>
          <a:bodyPr/>
          <a:lstStyle/>
          <a:p>
            <a:pPr marL="0" indent="0" algn="ctr" eaLnBrk="1">
              <a:spcBef>
                <a:spcPts val="700"/>
              </a:spcBef>
              <a:defRPr/>
            </a:pPr>
            <a:r>
              <a:rPr lang="en-US" sz="2400" dirty="0" smtClean="0">
                <a:solidFill>
                  <a:srgbClr val="9A9A9A"/>
                </a:solidFill>
                <a:latin typeface="Gill Sans MT"/>
                <a:cs typeface="Gill Sans MT"/>
                <a:sym typeface="Gill Sans" charset="0"/>
              </a:rPr>
              <a:t>AND OURSELVES</a:t>
            </a:r>
            <a:endParaRPr lang="en-US" dirty="0" smtClean="0"/>
          </a:p>
        </p:txBody>
      </p:sp>
      <p:pic>
        <p:nvPicPr>
          <p:cNvPr id="3075" name="Picture 3" descr="AvalonMediaSystem_Logo_RGB_Lar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3300" y="965200"/>
            <a:ext cx="4521200" cy="219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AutoShape 4"/>
          <p:cNvSpPr>
            <a:spLocks/>
          </p:cNvSpPr>
          <p:nvPr/>
        </p:nvSpPr>
        <p:spPr bwMode="auto">
          <a:xfrm>
            <a:off x="7708900" y="5321300"/>
            <a:ext cx="1270000" cy="127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defTabSz="584200">
              <a:defRPr/>
            </a:pPr>
            <a:endParaRPr lang="en-US" sz="4000">
              <a:solidFill>
                <a:srgbClr val="FFFFFF"/>
              </a:solidFill>
              <a:effectLst>
                <a:outerShdw blurRad="38100" dist="38100" dir="2700000" algn="tl">
                  <a:srgbClr val="DDDDDD"/>
                </a:outerShdw>
              </a:effectLst>
              <a:cs typeface="Calibri" charset="0"/>
            </a:endParaRPr>
          </a:p>
        </p:txBody>
      </p:sp>
      <p:sp>
        <p:nvSpPr>
          <p:cNvPr id="3077" name="AutoShape 5"/>
          <p:cNvSpPr>
            <a:spLocks/>
          </p:cNvSpPr>
          <p:nvPr/>
        </p:nvSpPr>
        <p:spPr bwMode="auto">
          <a:xfrm>
            <a:off x="7924800" y="5537200"/>
            <a:ext cx="1270000" cy="127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defTabSz="584200">
              <a:defRPr/>
            </a:pPr>
            <a:endParaRPr lang="en-US" sz="4000">
              <a:solidFill>
                <a:srgbClr val="FFFFFF"/>
              </a:solidFill>
              <a:effectLst>
                <a:outerShdw blurRad="38100" dist="38100" dir="2700000" algn="tl">
                  <a:srgbClr val="DDDDDD"/>
                </a:outerShdw>
              </a:effectLst>
              <a:cs typeface="Calibri" charset="0"/>
            </a:endParaRPr>
          </a:p>
        </p:txBody>
      </p:sp>
      <p:sp>
        <p:nvSpPr>
          <p:cNvPr id="3078" name="AutoShape 6"/>
          <p:cNvSpPr>
            <a:spLocks/>
          </p:cNvSpPr>
          <p:nvPr/>
        </p:nvSpPr>
        <p:spPr bwMode="auto">
          <a:xfrm>
            <a:off x="0" y="6286500"/>
            <a:ext cx="9131300" cy="330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584200">
              <a:buClrTx/>
              <a:defRPr/>
            </a:pPr>
            <a:r>
              <a:rPr lang="en-US" dirty="0">
                <a:solidFill>
                  <a:srgbClr val="535353"/>
                </a:solidFill>
                <a:latin typeface="Gill Sans MT"/>
                <a:cs typeface="Gill Sans MT"/>
                <a:sym typeface="Gill Sans Light" charset="0"/>
              </a:rPr>
              <a:t>Michael Klein &amp; Julie Rudder                                    Northwestern University Library</a:t>
            </a:r>
            <a:endParaRPr lang="en-US" dirty="0">
              <a:cs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7"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18BC9516-85F4-544D-B7AB-F5379BA16702}" type="slidenum">
              <a:rPr lang="en-US" sz="1000">
                <a:solidFill>
                  <a:srgbClr val="9A9A9A"/>
                </a:solidFill>
                <a:cs typeface="Calibri" charset="0"/>
              </a:rPr>
              <a:pPr>
                <a:buClrTx/>
                <a:defRPr/>
              </a:pPr>
              <a:t>10</a:t>
            </a:fld>
            <a:endParaRPr lang="en-US">
              <a:cs typeface="Calibri" charset="0"/>
            </a:endParaRPr>
          </a:p>
        </p:txBody>
      </p:sp>
      <p:sp>
        <p:nvSpPr>
          <p:cNvPr id="19458" name="AutoShape 2"/>
          <p:cNvSpPr>
            <a:spLocks/>
          </p:cNvSpPr>
          <p:nvPr/>
        </p:nvSpPr>
        <p:spPr bwMode="auto">
          <a:xfrm>
            <a:off x="279400" y="787400"/>
            <a:ext cx="9436100" cy="267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Community feedback is important, so we ask...</a:t>
            </a:r>
          </a:p>
          <a:p>
            <a:pPr>
              <a:defRPr/>
            </a:pPr>
            <a:endParaRPr lang="en-US" sz="3600" dirty="0">
              <a:solidFill>
                <a:srgbClr val="2B4B4D"/>
              </a:solidFill>
              <a:latin typeface="Gill Sans MT"/>
              <a:cs typeface="Gill Sans MT"/>
              <a:sym typeface="Gill Sans Light" charset="0"/>
            </a:endParaRPr>
          </a:p>
          <a:p>
            <a:pPr lvl="1" indent="0">
              <a:buClrTx/>
              <a:defRPr/>
            </a:pPr>
            <a:r>
              <a:rPr lang="en-US" sz="3600" dirty="0">
                <a:solidFill>
                  <a:srgbClr val="2B4B4D"/>
                </a:solidFill>
                <a:latin typeface="Gill Sans MT"/>
                <a:cs typeface="Gill Sans MT"/>
                <a:sym typeface="Gill Sans Light" charset="0"/>
              </a:rPr>
              <a:t>how are we doing?</a:t>
            </a:r>
          </a:p>
          <a:p>
            <a:pPr lvl="1" indent="0">
              <a:buClrTx/>
              <a:defRPr/>
            </a:pPr>
            <a:r>
              <a:rPr lang="en-US" sz="3600" dirty="0">
                <a:solidFill>
                  <a:srgbClr val="2B4B4D"/>
                </a:solidFill>
                <a:latin typeface="Gill Sans MT"/>
                <a:cs typeface="Gill Sans MT"/>
                <a:sym typeface="Gill Sans Light" charset="0"/>
              </a:rPr>
              <a:t>what is missing?</a:t>
            </a:r>
          </a:p>
          <a:p>
            <a:pPr lvl="1" indent="0">
              <a:buClrTx/>
              <a:defRPr/>
            </a:pPr>
            <a:r>
              <a:rPr lang="en-US" sz="3600" dirty="0">
                <a:solidFill>
                  <a:srgbClr val="2B4B4D"/>
                </a:solidFill>
                <a:latin typeface="Gill Sans MT"/>
                <a:cs typeface="Gill Sans MT"/>
                <a:sym typeface="Gill Sans Light" charset="0"/>
              </a:rPr>
              <a:t>what else do you need?</a:t>
            </a:r>
            <a:endParaRPr lang="en-US" dirty="0">
              <a:cs typeface="Calibri" charset="0"/>
            </a:endParaRPr>
          </a:p>
        </p:txBody>
      </p:sp>
      <p:pic>
        <p:nvPicPr>
          <p:cNvPr id="19459" name="Picture 3" descr="dropp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9144000"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60" name="AutoShape 4"/>
          <p:cNvSpPr>
            <a:spLocks/>
          </p:cNvSpPr>
          <p:nvPr/>
        </p:nvSpPr>
        <p:spPr bwMode="auto">
          <a:xfrm>
            <a:off x="139700" y="5283200"/>
            <a:ext cx="9525000" cy="1193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buClrTx/>
              <a:defRPr/>
            </a:pPr>
            <a:r>
              <a:rPr lang="en-US" sz="3600">
                <a:solidFill>
                  <a:srgbClr val="FFFFFF"/>
                </a:solidFill>
                <a:cs typeface="Calibri" charset="0"/>
              </a:rPr>
              <a:t>Partner Meeting last October in Bloomington</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5"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4A10317F-E94F-A543-81AC-B31FB3EDE851}" type="slidenum">
              <a:rPr lang="en-US" sz="1000">
                <a:solidFill>
                  <a:srgbClr val="9A9A9A"/>
                </a:solidFill>
                <a:cs typeface="Calibri" charset="0"/>
              </a:rPr>
              <a:pPr>
                <a:buClrTx/>
                <a:defRPr/>
              </a:pPr>
              <a:t>11</a:t>
            </a:fld>
            <a:endParaRPr lang="en-US">
              <a:cs typeface="Calibri" charset="0"/>
            </a:endParaRPr>
          </a:p>
        </p:txBody>
      </p:sp>
      <p:sp>
        <p:nvSpPr>
          <p:cNvPr id="21506" name="AutoShape 2"/>
          <p:cNvSpPr>
            <a:spLocks/>
          </p:cNvSpPr>
          <p:nvPr/>
        </p:nvSpPr>
        <p:spPr bwMode="auto">
          <a:xfrm>
            <a:off x="139700" y="1422400"/>
            <a:ext cx="7099300"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One major theme we heard was</a:t>
            </a:r>
            <a:endParaRPr lang="en-US" dirty="0">
              <a:cs typeface="Calibri" charset="0"/>
            </a:endParaRPr>
          </a:p>
        </p:txBody>
      </p:sp>
      <p:sp>
        <p:nvSpPr>
          <p:cNvPr id="21507" name="AutoShape 3"/>
          <p:cNvSpPr>
            <a:spLocks/>
          </p:cNvSpPr>
          <p:nvPr/>
        </p:nvSpPr>
        <p:spPr bwMode="auto">
          <a:xfrm>
            <a:off x="647700" y="2819400"/>
            <a:ext cx="8255000" cy="243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buClrTx/>
              <a:defRPr/>
            </a:pPr>
            <a:r>
              <a:rPr lang="ja-JP" altLang="en-US" sz="4800" dirty="0">
                <a:solidFill>
                  <a:srgbClr val="294B4D"/>
                </a:solidFill>
                <a:latin typeface="Gill Sans MT"/>
                <a:cs typeface="Gill Sans MT"/>
                <a:sym typeface="Gill Sans Light" charset="0"/>
              </a:rPr>
              <a:t>“</a:t>
            </a:r>
            <a:r>
              <a:rPr lang="en-US" sz="4800" dirty="0">
                <a:solidFill>
                  <a:srgbClr val="294B4D"/>
                </a:solidFill>
                <a:latin typeface="Gill Sans MT"/>
                <a:cs typeface="Gill Sans MT"/>
                <a:sym typeface="Gill Sans Light" charset="0"/>
              </a:rPr>
              <a:t> We need integration with Learning Management Systems</a:t>
            </a:r>
            <a:r>
              <a:rPr lang="ja-JP" altLang="en-US" sz="4800" dirty="0">
                <a:solidFill>
                  <a:srgbClr val="294B4D"/>
                </a:solidFill>
                <a:latin typeface="Gill Sans MT"/>
                <a:cs typeface="Gill Sans MT"/>
                <a:sym typeface="Gill Sans Light" charset="0"/>
              </a:rPr>
              <a:t>”</a:t>
            </a:r>
            <a:endParaRPr lang="en-US" sz="4800" dirty="0">
              <a:solidFill>
                <a:srgbClr val="294B4D"/>
              </a:solidFill>
              <a:latin typeface="Gill Sans MT"/>
              <a:cs typeface="Gill Sans MT"/>
              <a:sym typeface="Gill Sans Light" charset="0"/>
            </a:endParaRPr>
          </a:p>
          <a:p>
            <a:pPr>
              <a:buClrTx/>
              <a:defRPr/>
            </a:pPr>
            <a:endParaRPr lang="en-US" sz="2400" dirty="0">
              <a:solidFill>
                <a:srgbClr val="294B4D"/>
              </a:solidFill>
              <a:latin typeface="Gill Sans MT"/>
              <a:cs typeface="Gill Sans MT"/>
              <a:sym typeface="Gill Sans Light" charset="0"/>
            </a:endParaRPr>
          </a:p>
          <a:p>
            <a:pPr>
              <a:buClrTx/>
              <a:defRPr/>
            </a:pPr>
            <a:endParaRPr lang="en-US" sz="2400" dirty="0">
              <a:solidFill>
                <a:srgbClr val="294B4D"/>
              </a:solidFill>
              <a:latin typeface="Gill Sans MT"/>
              <a:cs typeface="Gill Sans MT"/>
              <a:sym typeface="Gill Sans Light" charset="0"/>
            </a:endParaRPr>
          </a:p>
        </p:txBody>
      </p:sp>
      <p:sp>
        <p:nvSpPr>
          <p:cNvPr id="21508" name="AutoShape 4"/>
          <p:cNvSpPr>
            <a:spLocks/>
          </p:cNvSpPr>
          <p:nvPr/>
        </p:nvSpPr>
        <p:spPr bwMode="auto">
          <a:xfrm>
            <a:off x="3467100" y="3098800"/>
            <a:ext cx="9144000" cy="1066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buClrTx/>
              <a:defRPr/>
            </a:pPr>
            <a:endParaRPr lang="en-US" sz="2400" dirty="0">
              <a:solidFill>
                <a:srgbClr val="294B4D"/>
              </a:solidFill>
              <a:latin typeface="Gill Sans MT"/>
              <a:cs typeface="Gill Sans MT"/>
              <a:sym typeface="Gill Sans Light" charset="0"/>
            </a:endParaRPr>
          </a:p>
          <a:p>
            <a:pPr>
              <a:buClrTx/>
              <a:defRPr/>
            </a:pPr>
            <a:endParaRPr lang="en-US" sz="2400" dirty="0">
              <a:solidFill>
                <a:srgbClr val="294B4D"/>
              </a:solidFill>
              <a:latin typeface="Gill Sans MT"/>
              <a:cs typeface="Gill Sans MT"/>
              <a:sym typeface="Gill Sans Light"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3"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930A43D7-A97E-7E40-B6D9-E028C25AAFD9}" type="slidenum">
              <a:rPr lang="en-US" sz="1000">
                <a:solidFill>
                  <a:srgbClr val="9A9A9A"/>
                </a:solidFill>
                <a:cs typeface="Calibri" charset="0"/>
              </a:rPr>
              <a:pPr>
                <a:buClrTx/>
                <a:defRPr/>
              </a:pPr>
              <a:t>12</a:t>
            </a:fld>
            <a:endParaRPr lang="en-US">
              <a:cs typeface="Calibri" charset="0"/>
            </a:endParaRPr>
          </a:p>
        </p:txBody>
      </p:sp>
      <p:sp>
        <p:nvSpPr>
          <p:cNvPr id="23554" name="AutoShape 2"/>
          <p:cNvSpPr>
            <a:spLocks/>
          </p:cNvSpPr>
          <p:nvPr/>
        </p:nvSpPr>
        <p:spPr bwMode="auto">
          <a:xfrm>
            <a:off x="-27480" y="1143000"/>
            <a:ext cx="9142413" cy="4521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a:buClrTx/>
              <a:defRPr/>
            </a:pPr>
            <a:r>
              <a:rPr lang="en-US" sz="9600" dirty="0">
                <a:solidFill>
                  <a:srgbClr val="294B4D"/>
                </a:solidFill>
                <a:latin typeface="Gill Sans MT"/>
                <a:cs typeface="Gill Sans MT"/>
                <a:sym typeface="Gill Sans Light" charset="0"/>
              </a:rPr>
              <a:t>LTI </a:t>
            </a:r>
          </a:p>
          <a:p>
            <a:pPr algn="ctr">
              <a:buClrTx/>
              <a:defRPr/>
            </a:pPr>
            <a:endParaRPr lang="en-US" sz="9600" dirty="0">
              <a:solidFill>
                <a:srgbClr val="294B4D"/>
              </a:solidFill>
              <a:latin typeface="Gill Sans MT"/>
              <a:cs typeface="Gill Sans MT"/>
              <a:sym typeface="Gill Sans Light" charset="0"/>
            </a:endParaRPr>
          </a:p>
          <a:p>
            <a:pPr lvl="2" indent="0" algn="ctr">
              <a:buClrTx/>
              <a:defRPr/>
            </a:pPr>
            <a:r>
              <a:rPr lang="en-US" sz="4800" dirty="0">
                <a:solidFill>
                  <a:srgbClr val="294B4D"/>
                </a:solidFill>
                <a:latin typeface="Gill Sans MT"/>
                <a:cs typeface="Gill Sans MT"/>
                <a:sym typeface="Gill Sans Light" charset="0"/>
              </a:rPr>
              <a:t>(Learning Tools Interoperability)</a:t>
            </a:r>
          </a:p>
          <a:p>
            <a:pPr algn="ctr">
              <a:buClrTx/>
              <a:defRPr/>
            </a:pPr>
            <a:endParaRPr lang="en-US" sz="2400" dirty="0">
              <a:solidFill>
                <a:srgbClr val="294B4D"/>
              </a:solidFill>
              <a:latin typeface="Gill Sans MT"/>
              <a:cs typeface="Gill Sans MT"/>
              <a:sym typeface="Gill Sans Light" charset="0"/>
            </a:endParaRPr>
          </a:p>
          <a:p>
            <a:pPr algn="ctr">
              <a:buClrTx/>
              <a:defRPr/>
            </a:pPr>
            <a:endParaRPr lang="en-US" sz="2400" dirty="0">
              <a:solidFill>
                <a:srgbClr val="294B4D"/>
              </a:solidFill>
              <a:latin typeface="Gill Sans MT"/>
              <a:cs typeface="Gill Sans MT"/>
              <a:sym typeface="Gill Sans Light"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1"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DE7923FB-140B-C84B-8521-C8ED89F94E8F}" type="slidenum">
              <a:rPr lang="en-US" sz="1000">
                <a:solidFill>
                  <a:srgbClr val="9A9A9A"/>
                </a:solidFill>
                <a:cs typeface="Calibri" charset="0"/>
              </a:rPr>
              <a:pPr>
                <a:buClrTx/>
                <a:defRPr/>
              </a:pPr>
              <a:t>13</a:t>
            </a:fld>
            <a:endParaRPr lang="en-US">
              <a:cs typeface="Calibri" charset="0"/>
            </a:endParaRPr>
          </a:p>
        </p:txBody>
      </p:sp>
      <p:sp>
        <p:nvSpPr>
          <p:cNvPr id="25602" name="AutoShape 2"/>
          <p:cNvSpPr>
            <a:spLocks/>
          </p:cNvSpPr>
          <p:nvPr/>
        </p:nvSpPr>
        <p:spPr bwMode="auto">
          <a:xfrm>
            <a:off x="355600" y="2159000"/>
            <a:ext cx="9144000" cy="4876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buClrTx/>
              <a:defRPr/>
            </a:pPr>
            <a:r>
              <a:rPr lang="en-US" sz="3600" dirty="0">
                <a:solidFill>
                  <a:srgbClr val="294B4D"/>
                </a:solidFill>
                <a:latin typeface="Gill Sans MT"/>
                <a:cs typeface="Gill Sans MT"/>
                <a:sym typeface="Gill Sans Light" charset="0"/>
              </a:rPr>
              <a:t>Requirements if we were doing this alone: </a:t>
            </a:r>
          </a:p>
          <a:p>
            <a:pPr>
              <a:buClrTx/>
              <a:defRPr/>
            </a:pPr>
            <a:endParaRPr lang="en-US" sz="3600" dirty="0">
              <a:solidFill>
                <a:srgbClr val="294B4D"/>
              </a:solidFill>
              <a:latin typeface="Gill Sans MT"/>
              <a:cs typeface="Gill Sans MT"/>
              <a:sym typeface="Gill Sans Light" charset="0"/>
            </a:endParaRPr>
          </a:p>
          <a:p>
            <a:pPr lvl="3" indent="0">
              <a:buClrTx/>
              <a:defRPr/>
            </a:pPr>
            <a:r>
              <a:rPr lang="ja-JP" altLang="en-US" sz="3600" dirty="0">
                <a:solidFill>
                  <a:srgbClr val="294B4D"/>
                </a:solidFill>
                <a:latin typeface="Gill Sans MT"/>
                <a:cs typeface="Gill Sans MT"/>
                <a:sym typeface="Gill Sans Light" charset="0"/>
              </a:rPr>
              <a:t>“</a:t>
            </a:r>
            <a:r>
              <a:rPr lang="en-US" sz="3600" dirty="0">
                <a:solidFill>
                  <a:srgbClr val="294B4D"/>
                </a:solidFill>
                <a:latin typeface="Gill Sans MT"/>
                <a:cs typeface="Gill Sans MT"/>
                <a:sym typeface="Gill Sans Light" charset="0"/>
              </a:rPr>
              <a:t>LTI has to work with Sakai</a:t>
            </a:r>
            <a:r>
              <a:rPr lang="ja-JP" altLang="en-US" sz="3600" dirty="0">
                <a:solidFill>
                  <a:srgbClr val="294B4D"/>
                </a:solidFill>
                <a:latin typeface="Gill Sans MT"/>
                <a:cs typeface="Gill Sans MT"/>
                <a:sym typeface="Gill Sans Light" charset="0"/>
              </a:rPr>
              <a:t>”</a:t>
            </a:r>
            <a:endParaRPr lang="en-US" sz="3600" dirty="0">
              <a:solidFill>
                <a:srgbClr val="294B4D"/>
              </a:solidFill>
              <a:latin typeface="Gill Sans MT"/>
              <a:cs typeface="Gill Sans MT"/>
              <a:sym typeface="Gill Sans Light" charset="0"/>
            </a:endParaRPr>
          </a:p>
          <a:p>
            <a:pPr lvl="3" indent="0">
              <a:buClrTx/>
              <a:defRPr/>
            </a:pPr>
            <a:endParaRPr lang="en-US" sz="3600" dirty="0">
              <a:solidFill>
                <a:srgbClr val="294B4D"/>
              </a:solidFill>
              <a:latin typeface="Gill Sans MT"/>
              <a:cs typeface="Gill Sans MT"/>
              <a:sym typeface="Gill Sans Light" charset="0"/>
            </a:endParaRPr>
          </a:p>
          <a:p>
            <a:pPr>
              <a:buClrTx/>
              <a:defRPr/>
            </a:pPr>
            <a:endParaRPr lang="en-US" sz="3600" dirty="0">
              <a:solidFill>
                <a:srgbClr val="294B4D"/>
              </a:solidFill>
              <a:latin typeface="Gill Sans MT"/>
              <a:cs typeface="Gill Sans MT"/>
              <a:sym typeface="Gill Sans Light" charset="0"/>
            </a:endParaRPr>
          </a:p>
          <a:p>
            <a:pPr marL="2743200" lvl="4" indent="0">
              <a:buClrTx/>
              <a:defRPr/>
            </a:pPr>
            <a:endParaRPr lang="en-US" sz="3600" dirty="0">
              <a:solidFill>
                <a:srgbClr val="294B4D"/>
              </a:solidFill>
              <a:latin typeface="Gill Sans MT"/>
              <a:cs typeface="Gill Sans MT"/>
              <a:sym typeface="Gill Sans Light" charset="0"/>
            </a:endParaRPr>
          </a:p>
          <a:p>
            <a:pPr lvl="1" indent="0">
              <a:buClrTx/>
              <a:defRPr/>
            </a:pPr>
            <a:endParaRPr lang="en-US" sz="4800" dirty="0">
              <a:solidFill>
                <a:srgbClr val="294B4D"/>
              </a:solidFill>
              <a:latin typeface="Gill Sans MT"/>
              <a:cs typeface="Gill Sans MT"/>
              <a:sym typeface="Gill Sans Light" charset="0"/>
            </a:endParaRPr>
          </a:p>
          <a:p>
            <a:pPr>
              <a:buClrTx/>
              <a:defRPr/>
            </a:pPr>
            <a:endParaRPr lang="en-US" sz="2400" dirty="0">
              <a:solidFill>
                <a:srgbClr val="294B4D"/>
              </a:solidFill>
              <a:latin typeface="Gill Sans MT"/>
              <a:cs typeface="Gill Sans MT"/>
              <a:sym typeface="Gill Sans Light" charset="0"/>
            </a:endParaRPr>
          </a:p>
          <a:p>
            <a:pPr>
              <a:buClrTx/>
              <a:defRPr/>
            </a:pPr>
            <a:endParaRPr lang="en-US" sz="2400" dirty="0">
              <a:solidFill>
                <a:srgbClr val="294B4D"/>
              </a:solidFill>
              <a:latin typeface="Gill Sans MT"/>
              <a:cs typeface="Gill Sans MT"/>
              <a:sym typeface="Gill Sans Light"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49"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9BA3F559-E458-8844-9FEB-2067F1567055}" type="slidenum">
              <a:rPr lang="en-US" sz="1000">
                <a:solidFill>
                  <a:srgbClr val="9A9A9A"/>
                </a:solidFill>
                <a:cs typeface="Calibri" charset="0"/>
              </a:rPr>
              <a:pPr>
                <a:buClrTx/>
                <a:defRPr/>
              </a:pPr>
              <a:t>14</a:t>
            </a:fld>
            <a:endParaRPr lang="en-US">
              <a:cs typeface="Calibri" charset="0"/>
            </a:endParaRPr>
          </a:p>
        </p:txBody>
      </p:sp>
      <p:sp>
        <p:nvSpPr>
          <p:cNvPr id="27650" name="AutoShape 2"/>
          <p:cNvSpPr>
            <a:spLocks/>
          </p:cNvSpPr>
          <p:nvPr/>
        </p:nvSpPr>
        <p:spPr bwMode="auto">
          <a:xfrm>
            <a:off x="355600" y="2159000"/>
            <a:ext cx="8597900" cy="539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buClrTx/>
              <a:defRPr/>
            </a:pPr>
            <a:r>
              <a:rPr lang="en-US" sz="3600" dirty="0">
                <a:solidFill>
                  <a:srgbClr val="294B4D"/>
                </a:solidFill>
                <a:latin typeface="Gill Sans MT"/>
                <a:cs typeface="Gill Sans MT"/>
                <a:sym typeface="Gill Sans Light" charset="0"/>
              </a:rPr>
              <a:t>Requirements with you in mind: </a:t>
            </a:r>
          </a:p>
          <a:p>
            <a:pPr>
              <a:buClrTx/>
              <a:defRPr/>
            </a:pPr>
            <a:endParaRPr lang="en-US" sz="3600" dirty="0">
              <a:solidFill>
                <a:srgbClr val="294B4D"/>
              </a:solidFill>
              <a:latin typeface="Gill Sans MT"/>
              <a:cs typeface="Gill Sans MT"/>
              <a:sym typeface="Gill Sans Light" charset="0"/>
            </a:endParaRPr>
          </a:p>
          <a:p>
            <a:pPr lvl="3" indent="0">
              <a:buClrTx/>
              <a:defRPr/>
            </a:pPr>
            <a:r>
              <a:rPr lang="ja-JP" altLang="en-US" sz="3600" dirty="0">
                <a:solidFill>
                  <a:srgbClr val="294B4D"/>
                </a:solidFill>
                <a:latin typeface="Gill Sans MT"/>
                <a:cs typeface="Gill Sans MT"/>
                <a:sym typeface="Gill Sans Light" charset="0"/>
              </a:rPr>
              <a:t>“</a:t>
            </a:r>
            <a:r>
              <a:rPr lang="en-US" sz="3600" dirty="0">
                <a:solidFill>
                  <a:srgbClr val="294B4D"/>
                </a:solidFill>
                <a:latin typeface="Gill Sans MT"/>
                <a:cs typeface="Gill Sans MT"/>
                <a:sym typeface="Gill Sans Light" charset="0"/>
              </a:rPr>
              <a:t>LTI should work well with any system that has LTI support</a:t>
            </a:r>
            <a:r>
              <a:rPr lang="ja-JP" altLang="en-US" sz="3600" dirty="0">
                <a:solidFill>
                  <a:srgbClr val="294B4D"/>
                </a:solidFill>
                <a:latin typeface="Gill Sans MT"/>
                <a:cs typeface="Gill Sans MT"/>
                <a:sym typeface="Gill Sans Light" charset="0"/>
              </a:rPr>
              <a:t>”</a:t>
            </a:r>
            <a:endParaRPr lang="en-US" sz="3600" dirty="0">
              <a:solidFill>
                <a:srgbClr val="294B4D"/>
              </a:solidFill>
              <a:latin typeface="Gill Sans MT"/>
              <a:cs typeface="Gill Sans MT"/>
              <a:sym typeface="Gill Sans Light" charset="0"/>
            </a:endParaRPr>
          </a:p>
          <a:p>
            <a:pPr lvl="3" indent="0">
              <a:buClrTx/>
              <a:defRPr/>
            </a:pPr>
            <a:endParaRPr lang="en-US" sz="3600" dirty="0">
              <a:solidFill>
                <a:srgbClr val="294B4D"/>
              </a:solidFill>
              <a:latin typeface="Gill Sans MT"/>
              <a:cs typeface="Gill Sans MT"/>
              <a:sym typeface="Gill Sans Light" charset="0"/>
            </a:endParaRPr>
          </a:p>
          <a:p>
            <a:pPr>
              <a:buClrTx/>
              <a:defRPr/>
            </a:pPr>
            <a:endParaRPr lang="en-US" sz="3600" dirty="0">
              <a:solidFill>
                <a:srgbClr val="294B4D"/>
              </a:solidFill>
              <a:latin typeface="Gill Sans MT"/>
              <a:cs typeface="Gill Sans MT"/>
              <a:sym typeface="Gill Sans Light" charset="0"/>
            </a:endParaRPr>
          </a:p>
          <a:p>
            <a:pPr marL="2743200" lvl="4" indent="0">
              <a:buClrTx/>
              <a:defRPr/>
            </a:pPr>
            <a:endParaRPr lang="en-US" sz="3600" dirty="0">
              <a:solidFill>
                <a:srgbClr val="294B4D"/>
              </a:solidFill>
              <a:latin typeface="Gill Sans MT"/>
              <a:cs typeface="Gill Sans MT"/>
              <a:sym typeface="Gill Sans Light" charset="0"/>
            </a:endParaRPr>
          </a:p>
          <a:p>
            <a:pPr lvl="1" indent="0">
              <a:buClrTx/>
              <a:defRPr/>
            </a:pPr>
            <a:endParaRPr lang="en-US" sz="4800" dirty="0">
              <a:solidFill>
                <a:srgbClr val="294B4D"/>
              </a:solidFill>
              <a:latin typeface="Gill Sans MT"/>
              <a:cs typeface="Gill Sans MT"/>
              <a:sym typeface="Gill Sans Light" charset="0"/>
            </a:endParaRPr>
          </a:p>
          <a:p>
            <a:pPr>
              <a:buClrTx/>
              <a:defRPr/>
            </a:pPr>
            <a:endParaRPr lang="en-US" sz="2400" dirty="0">
              <a:solidFill>
                <a:srgbClr val="294B4D"/>
              </a:solidFill>
              <a:latin typeface="Gill Sans MT"/>
              <a:cs typeface="Gill Sans MT"/>
              <a:sym typeface="Gill Sans Light" charset="0"/>
            </a:endParaRPr>
          </a:p>
          <a:p>
            <a:pPr>
              <a:buClrTx/>
              <a:defRPr/>
            </a:pPr>
            <a:endParaRPr lang="en-US" sz="2400" dirty="0">
              <a:solidFill>
                <a:srgbClr val="294B4D"/>
              </a:solidFill>
              <a:latin typeface="Gill Sans MT"/>
              <a:cs typeface="Gill Sans MT"/>
              <a:sym typeface="Gill Sans Light"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7"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3D3EC462-057B-8A4C-94A2-17E138F133B5}" type="slidenum">
              <a:rPr lang="en-US" sz="1000">
                <a:solidFill>
                  <a:srgbClr val="9A9A9A"/>
                </a:solidFill>
                <a:cs typeface="Calibri" charset="0"/>
              </a:rPr>
              <a:pPr>
                <a:buClrTx/>
                <a:defRPr/>
              </a:pPr>
              <a:t>15</a:t>
            </a:fld>
            <a:endParaRPr lang="en-US">
              <a:cs typeface="Calibri" charset="0"/>
            </a:endParaRPr>
          </a:p>
        </p:txBody>
      </p:sp>
      <p:pic>
        <p:nvPicPr>
          <p:cNvPr id="29698" name="Picture 2"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160463"/>
            <a:ext cx="9105900" cy="4525962"/>
          </a:xfrm>
          <a:prstGeom prst="rect">
            <a:avLst/>
          </a:prstGeom>
          <a:noFill/>
          <a:ln w="25400" cap="flat" cmpd="sng">
            <a:solidFill>
              <a:srgbClr val="F3F7F5"/>
            </a:solidFill>
            <a:prstDash val="solid"/>
            <a:miter lim="0"/>
            <a:headEnd type="none" w="med" len="med"/>
            <a:tailEnd type="none" w="med" len="med"/>
          </a:ln>
          <a:effectLst>
            <a:outerShdw blurRad="50800" dist="25400" dir="3599997"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9699" name="AutoShape 3"/>
          <p:cNvSpPr>
            <a:spLocks/>
          </p:cNvSpPr>
          <p:nvPr/>
        </p:nvSpPr>
        <p:spPr bwMode="auto">
          <a:xfrm>
            <a:off x="381000" y="381000"/>
            <a:ext cx="6248400"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Blackboard view of Avalon LTI</a:t>
            </a:r>
            <a:endParaRPr lang="en-US" dirty="0">
              <a:cs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1"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C97D2EBF-5B34-4A45-AD5A-F792F7F3B70A}" type="slidenum">
              <a:rPr lang="en-US" sz="1000">
                <a:solidFill>
                  <a:srgbClr val="9A9A9A"/>
                </a:solidFill>
                <a:cs typeface="Calibri" charset="0"/>
              </a:rPr>
              <a:pPr>
                <a:buClrTx/>
                <a:defRPr/>
              </a:pPr>
              <a:t>16</a:t>
            </a:fld>
            <a:endParaRPr lang="en-US">
              <a:cs typeface="Calibri" charset="0"/>
            </a:endParaRPr>
          </a:p>
        </p:txBody>
      </p:sp>
      <p:pic>
        <p:nvPicPr>
          <p:cNvPr id="30722" name="Picture 2"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00" y="1160463"/>
            <a:ext cx="9105900" cy="4525962"/>
          </a:xfrm>
          <a:prstGeom prst="rect">
            <a:avLst/>
          </a:prstGeom>
          <a:noFill/>
          <a:ln w="25400" cap="flat" cmpd="sng">
            <a:solidFill>
              <a:srgbClr val="F3F7F5"/>
            </a:solidFill>
            <a:prstDash val="solid"/>
            <a:miter lim="0"/>
            <a:headEnd type="none" w="med" len="med"/>
            <a:tailEnd type="none" w="med" len="med"/>
          </a:ln>
          <a:effectLst>
            <a:outerShdw blurRad="50800" dist="25400" dir="3599997"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0723" name="AutoShape 3"/>
          <p:cNvSpPr>
            <a:spLocks/>
          </p:cNvSpPr>
          <p:nvPr/>
        </p:nvSpPr>
        <p:spPr bwMode="auto">
          <a:xfrm>
            <a:off x="381000" y="381000"/>
            <a:ext cx="6553200"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Blackboard view of Avalon LTI</a:t>
            </a:r>
            <a:endParaRPr lang="en-US" dirty="0">
              <a:cs typeface="Calibri" charset="0"/>
            </a:endParaRPr>
          </a:p>
        </p:txBody>
      </p:sp>
      <p:sp>
        <p:nvSpPr>
          <p:cNvPr id="30724" name="AutoShape 4"/>
          <p:cNvSpPr>
            <a:spLocks/>
          </p:cNvSpPr>
          <p:nvPr/>
        </p:nvSpPr>
        <p:spPr bwMode="auto">
          <a:xfrm>
            <a:off x="1625600" y="3124200"/>
            <a:ext cx="2070100" cy="660400"/>
          </a:xfrm>
          <a:prstGeom prst="roundRect">
            <a:avLst>
              <a:gd name="adj" fmla="val 28847"/>
            </a:avLst>
          </a:prstGeom>
          <a:noFill/>
          <a:ln w="25400" cap="flat" cmpd="sng">
            <a:solidFill>
              <a:srgbClr val="E3240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defTabSz="584200">
              <a:buClrTx/>
              <a:defRPr/>
            </a:pPr>
            <a:endParaRPr lang="en-US" sz="4000">
              <a:solidFill>
                <a:srgbClr val="FFFFFF"/>
              </a:solidFill>
              <a:effectLst>
                <a:outerShdw blurRad="38100" dist="38100" dir="2700000" algn="tl">
                  <a:srgbClr val="000000"/>
                </a:outerShdw>
              </a:effectLst>
              <a:cs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2769" name="Picture 1"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13" y="1604963"/>
            <a:ext cx="9134475" cy="5194300"/>
          </a:xfrm>
          <a:prstGeom prst="rect">
            <a:avLst/>
          </a:prstGeom>
          <a:noFill/>
          <a:ln w="25400" cap="flat" cmpd="sng">
            <a:solidFill>
              <a:srgbClr val="F3F7F5"/>
            </a:solidFill>
            <a:prstDash val="solid"/>
            <a:miter lim="0"/>
            <a:headEnd type="none" w="med" len="med"/>
            <a:tailEnd type="none" w="med" len="med"/>
          </a:ln>
          <a:effectLst>
            <a:outerShdw blurRad="50800" dist="25400" dir="3599997"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2770" name="AutoShape 2"/>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8CAE1625-2B83-D04B-8CE2-DC2C347E321A}" type="slidenum">
              <a:rPr lang="en-US" sz="1000">
                <a:solidFill>
                  <a:srgbClr val="9A9A9A"/>
                </a:solidFill>
                <a:cs typeface="Calibri" charset="0"/>
              </a:rPr>
              <a:pPr>
                <a:buClrTx/>
                <a:defRPr/>
              </a:pPr>
              <a:t>17</a:t>
            </a:fld>
            <a:endParaRPr lang="en-US">
              <a:cs typeface="Calibri" charset="0"/>
            </a:endParaRPr>
          </a:p>
        </p:txBody>
      </p:sp>
      <p:sp>
        <p:nvSpPr>
          <p:cNvPr id="32771" name="AutoShape 3"/>
          <p:cNvSpPr>
            <a:spLocks/>
          </p:cNvSpPr>
          <p:nvPr/>
        </p:nvSpPr>
        <p:spPr bwMode="auto">
          <a:xfrm>
            <a:off x="330200" y="508000"/>
            <a:ext cx="6146800"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Avalon course view via LTI</a:t>
            </a:r>
            <a:endParaRPr lang="en-US" dirty="0">
              <a:cs typeface="Calibri" charset="0"/>
            </a:endParaRPr>
          </a:p>
        </p:txBody>
      </p:sp>
      <p:sp>
        <p:nvSpPr>
          <p:cNvPr id="32772" name="AutoShape 4"/>
          <p:cNvSpPr>
            <a:spLocks/>
          </p:cNvSpPr>
          <p:nvPr/>
        </p:nvSpPr>
        <p:spPr bwMode="auto">
          <a:xfrm>
            <a:off x="990600" y="2311400"/>
            <a:ext cx="1892300" cy="749300"/>
          </a:xfrm>
          <a:prstGeom prst="roundRect">
            <a:avLst>
              <a:gd name="adj" fmla="val 25426"/>
            </a:avLst>
          </a:prstGeom>
          <a:noFill/>
          <a:ln w="25400" cap="flat" cmpd="sng">
            <a:solidFill>
              <a:srgbClr val="B51A0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defTabSz="584200">
              <a:buClrTx/>
              <a:defRPr/>
            </a:pPr>
            <a:endParaRPr lang="en-US" sz="4000">
              <a:solidFill>
                <a:srgbClr val="FFFFFF"/>
              </a:solidFill>
              <a:effectLst>
                <a:outerShdw blurRad="38100" dist="38100" dir="2700000" algn="tl">
                  <a:srgbClr val="000000"/>
                </a:outerShdw>
              </a:effectLst>
              <a:cs typeface="Calibri" charset="0"/>
            </a:endParaRPr>
          </a:p>
        </p:txBody>
      </p:sp>
      <p:sp>
        <p:nvSpPr>
          <p:cNvPr id="32773" name="AutoShape 5"/>
          <p:cNvSpPr>
            <a:spLocks/>
          </p:cNvSpPr>
          <p:nvPr/>
        </p:nvSpPr>
        <p:spPr bwMode="auto">
          <a:xfrm>
            <a:off x="8534400" y="1473200"/>
            <a:ext cx="736600" cy="457200"/>
          </a:xfrm>
          <a:prstGeom prst="roundRect">
            <a:avLst>
              <a:gd name="adj" fmla="val 41667"/>
            </a:avLst>
          </a:prstGeom>
          <a:noFill/>
          <a:ln w="25400" cap="flat" cmpd="sng">
            <a:solidFill>
              <a:srgbClr val="E3240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defTabSz="584200">
              <a:buClrTx/>
              <a:defRPr/>
            </a:pPr>
            <a:endParaRPr lang="en-US" sz="4000">
              <a:solidFill>
                <a:srgbClr val="FFFFFF"/>
              </a:solidFill>
              <a:effectLst>
                <a:outerShdw blurRad="38100" dist="38100" dir="2700000" algn="tl">
                  <a:srgbClr val="000000"/>
                </a:outerShdw>
              </a:effectLst>
              <a:cs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7"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82C69F4D-D66C-C045-BD58-78EA5AE94D08}" type="slidenum">
              <a:rPr lang="en-US" sz="1000">
                <a:solidFill>
                  <a:srgbClr val="9A9A9A"/>
                </a:solidFill>
                <a:cs typeface="Calibri" charset="0"/>
              </a:rPr>
              <a:pPr>
                <a:buClrTx/>
                <a:defRPr/>
              </a:pPr>
              <a:t>18</a:t>
            </a:fld>
            <a:endParaRPr lang="en-US">
              <a:cs typeface="Calibri" charset="0"/>
            </a:endParaRPr>
          </a:p>
        </p:txBody>
      </p:sp>
      <p:sp>
        <p:nvSpPr>
          <p:cNvPr id="34818" name="AutoShape 2"/>
          <p:cNvSpPr>
            <a:spLocks/>
          </p:cNvSpPr>
          <p:nvPr/>
        </p:nvSpPr>
        <p:spPr bwMode="auto">
          <a:xfrm>
            <a:off x="266700" y="914400"/>
            <a:ext cx="7480300" cy="431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2400" dirty="0">
                <a:solidFill>
                  <a:srgbClr val="2B4B4D"/>
                </a:solidFill>
                <a:latin typeface="Gill Sans MT"/>
                <a:cs typeface="Gill Sans MT"/>
                <a:sym typeface="Gill Sans Light" charset="0"/>
              </a:rPr>
              <a:t>Embedding Avalon resources:  Embed code in Avalon view</a:t>
            </a:r>
            <a:endParaRPr lang="en-US" dirty="0">
              <a:cs typeface="Calibri" charset="0"/>
            </a:endParaRPr>
          </a:p>
        </p:txBody>
      </p:sp>
      <p:sp>
        <p:nvSpPr>
          <p:cNvPr id="34819" name="Line 3"/>
          <p:cNvSpPr>
            <a:spLocks noChangeShapeType="1"/>
          </p:cNvSpPr>
          <p:nvPr/>
        </p:nvSpPr>
        <p:spPr bwMode="auto">
          <a:xfrm flipV="1">
            <a:off x="127000" y="1639888"/>
            <a:ext cx="8877300" cy="11112"/>
          </a:xfrm>
          <a:prstGeom prst="line">
            <a:avLst/>
          </a:prstGeom>
          <a:noFill/>
          <a:ln w="1905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buClrTx/>
              <a:defRPr/>
            </a:pPr>
            <a:endParaRPr lang="en-US" sz="1200">
              <a:latin typeface="Helvetica" charset="0"/>
              <a:cs typeface="Helvetica" charset="0"/>
              <a:sym typeface="Helvetica" charset="0"/>
            </a:endParaRPr>
          </a:p>
        </p:txBody>
      </p:sp>
      <p:pic>
        <p:nvPicPr>
          <p:cNvPr id="34820" name="Picture 4"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60575" y="1762125"/>
            <a:ext cx="4314825" cy="4895850"/>
          </a:xfrm>
          <a:prstGeom prst="rect">
            <a:avLst/>
          </a:prstGeom>
          <a:noFill/>
          <a:ln w="25400" cap="flat" cmpd="sng">
            <a:solidFill>
              <a:srgbClr val="F3F7F5"/>
            </a:solidFill>
            <a:prstDash val="solid"/>
            <a:miter lim="0"/>
            <a:headEnd type="none" w="med" len="med"/>
            <a:tailEnd type="none" w="med" len="med"/>
          </a:ln>
          <a:effectLst>
            <a:outerShdw blurRad="50800" dist="25400" dir="3599997"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5"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2D74F193-AC13-2341-BD01-9BD481EB1F68}" type="slidenum">
              <a:rPr lang="en-US" sz="1000">
                <a:solidFill>
                  <a:srgbClr val="9A9A9A"/>
                </a:solidFill>
                <a:cs typeface="Calibri" charset="0"/>
              </a:rPr>
              <a:pPr>
                <a:buClrTx/>
                <a:defRPr/>
              </a:pPr>
              <a:t>19</a:t>
            </a:fld>
            <a:endParaRPr lang="en-US">
              <a:cs typeface="Calibri" charset="0"/>
            </a:endParaRPr>
          </a:p>
        </p:txBody>
      </p:sp>
      <p:pic>
        <p:nvPicPr>
          <p:cNvPr id="36866" name="Picture 2"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2276475"/>
            <a:ext cx="4572000" cy="345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6867" name="AutoShape 3"/>
          <p:cNvSpPr>
            <a:spLocks/>
          </p:cNvSpPr>
          <p:nvPr/>
        </p:nvSpPr>
        <p:spPr bwMode="auto">
          <a:xfrm>
            <a:off x="266700" y="914400"/>
            <a:ext cx="5765800" cy="431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2400" dirty="0" err="1">
                <a:solidFill>
                  <a:srgbClr val="2B4B4D"/>
                </a:solidFill>
                <a:latin typeface="Gill Sans MT"/>
                <a:cs typeface="Gill Sans MT"/>
                <a:sym typeface="Gill Sans Light" charset="0"/>
              </a:rPr>
              <a:t>Wordpress</a:t>
            </a:r>
            <a:r>
              <a:rPr lang="en-US" sz="2400" dirty="0">
                <a:solidFill>
                  <a:srgbClr val="2B4B4D"/>
                </a:solidFill>
                <a:latin typeface="Gill Sans MT"/>
                <a:cs typeface="Gill Sans MT"/>
                <a:sym typeface="Gill Sans Light" charset="0"/>
              </a:rPr>
              <a:t> view:  restricted Avalon resource</a:t>
            </a:r>
            <a:endParaRPr lang="en-US" dirty="0">
              <a:cs typeface="Calibri" charset="0"/>
            </a:endParaRPr>
          </a:p>
        </p:txBody>
      </p:sp>
      <p:sp>
        <p:nvSpPr>
          <p:cNvPr id="36868" name="Line 4"/>
          <p:cNvSpPr>
            <a:spLocks noChangeShapeType="1"/>
          </p:cNvSpPr>
          <p:nvPr/>
        </p:nvSpPr>
        <p:spPr bwMode="auto">
          <a:xfrm flipV="1">
            <a:off x="127000" y="1639888"/>
            <a:ext cx="8877300" cy="11112"/>
          </a:xfrm>
          <a:prstGeom prst="line">
            <a:avLst/>
          </a:prstGeom>
          <a:noFill/>
          <a:ln w="1905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buClrTx/>
              <a:defRPr/>
            </a:pPr>
            <a:endParaRPr lang="en-US" sz="1200">
              <a:latin typeface="Helvetica" charset="0"/>
              <a:cs typeface="Helvetica" charset="0"/>
              <a:sym typeface="Helvetica" charset="0"/>
            </a:endParaRPr>
          </a:p>
        </p:txBody>
      </p:sp>
      <p:pic>
        <p:nvPicPr>
          <p:cNvPr id="36869" name="Picture 5" descr="pasted-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65650" y="2257425"/>
            <a:ext cx="4648200" cy="347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1"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F351AB20-5DA5-E84F-904C-11D1C878A7E7}" type="slidenum">
              <a:rPr lang="en-US" sz="1000">
                <a:solidFill>
                  <a:srgbClr val="9A9A9A"/>
                </a:solidFill>
                <a:cs typeface="Calibri" charset="0"/>
              </a:rPr>
              <a:pPr>
                <a:buClrTx/>
                <a:defRPr/>
              </a:pPr>
              <a:t>2</a:t>
            </a:fld>
            <a:endParaRPr lang="en-US">
              <a:cs typeface="Calibri" charset="0"/>
            </a:endParaRPr>
          </a:p>
        </p:txBody>
      </p:sp>
      <p:sp>
        <p:nvSpPr>
          <p:cNvPr id="5122" name="AutoShape 2"/>
          <p:cNvSpPr>
            <a:spLocks/>
          </p:cNvSpPr>
          <p:nvPr/>
        </p:nvSpPr>
        <p:spPr bwMode="auto">
          <a:xfrm>
            <a:off x="0" y="838200"/>
            <a:ext cx="9144000"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a:defRPr/>
            </a:pPr>
            <a:r>
              <a:rPr lang="en-US" sz="3600" dirty="0">
                <a:solidFill>
                  <a:srgbClr val="2B4B4D"/>
                </a:solidFill>
                <a:latin typeface="Gill Sans MT"/>
                <a:cs typeface="Gill Sans MT"/>
                <a:sym typeface="Gill Sans Light" charset="0"/>
              </a:rPr>
              <a:t>What is Avalon?</a:t>
            </a:r>
            <a:endParaRPr lang="en-US" dirty="0">
              <a:cs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C7FF6799-005F-B14E-B2E0-116FE8825688}" type="slidenum">
              <a:rPr lang="en-US" sz="1000">
                <a:solidFill>
                  <a:srgbClr val="9A9A9A"/>
                </a:solidFill>
                <a:cs typeface="Calibri" charset="0"/>
              </a:rPr>
              <a:pPr>
                <a:buClrTx/>
                <a:defRPr/>
              </a:pPr>
              <a:t>20</a:t>
            </a:fld>
            <a:endParaRPr lang="en-US">
              <a:cs typeface="Calibri" charset="0"/>
            </a:endParaRPr>
          </a:p>
        </p:txBody>
      </p:sp>
      <p:sp>
        <p:nvSpPr>
          <p:cNvPr id="38914" name="AutoShape 2"/>
          <p:cNvSpPr>
            <a:spLocks/>
          </p:cNvSpPr>
          <p:nvPr/>
        </p:nvSpPr>
        <p:spPr bwMode="auto">
          <a:xfrm>
            <a:off x="271463" y="800100"/>
            <a:ext cx="2852737"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Permalinks</a:t>
            </a:r>
            <a:endParaRPr lang="en-US" dirty="0">
              <a:cs typeface="Calibri" charset="0"/>
            </a:endParaRPr>
          </a:p>
        </p:txBody>
      </p:sp>
      <p:pic>
        <p:nvPicPr>
          <p:cNvPr id="38915" name="Picture 3"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2286000"/>
            <a:ext cx="6121400" cy="2908300"/>
          </a:xfrm>
          <a:prstGeom prst="rect">
            <a:avLst/>
          </a:prstGeom>
          <a:noFill/>
          <a:ln w="25400" cap="flat" cmpd="sng">
            <a:solidFill>
              <a:srgbClr val="F3F7F5"/>
            </a:solidFill>
            <a:prstDash val="solid"/>
            <a:miter lim="0"/>
            <a:headEnd type="none" w="med" len="med"/>
            <a:tailEnd type="none" w="med" len="med"/>
          </a:ln>
          <a:effectLst>
            <a:outerShdw blurRad="50800" dist="25400" dir="3599997"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8916" name="Line 4"/>
          <p:cNvSpPr>
            <a:spLocks noChangeShapeType="1"/>
          </p:cNvSpPr>
          <p:nvPr/>
        </p:nvSpPr>
        <p:spPr bwMode="auto">
          <a:xfrm flipH="1" flipV="1">
            <a:off x="3468688" y="4856163"/>
            <a:ext cx="1644650" cy="1130300"/>
          </a:xfrm>
          <a:prstGeom prst="line">
            <a:avLst/>
          </a:prstGeom>
          <a:noFill/>
          <a:ln w="38100" cap="flat" cmpd="sng">
            <a:solidFill>
              <a:srgbClr val="B1332C"/>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584200">
              <a:defRPr/>
            </a:pPr>
            <a:endParaRPr lang="en-US" sz="4000">
              <a:solidFill>
                <a:srgbClr val="FFFFFF"/>
              </a:solidFill>
              <a:effectLst>
                <a:outerShdw blurRad="38100" dist="38100" dir="2700000" algn="tl">
                  <a:srgbClr val="000000"/>
                </a:outerShdw>
              </a:effectLst>
              <a:cs typeface="Calibri" charset="0"/>
            </a:endParaRPr>
          </a:p>
        </p:txBody>
      </p:sp>
      <p:sp>
        <p:nvSpPr>
          <p:cNvPr id="38917" name="AutoShape 5"/>
          <p:cNvSpPr>
            <a:spLocks/>
          </p:cNvSpPr>
          <p:nvPr/>
        </p:nvSpPr>
        <p:spPr bwMode="auto">
          <a:xfrm>
            <a:off x="5146675" y="5802313"/>
            <a:ext cx="2608263" cy="38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b="1" dirty="0">
                <a:solidFill>
                  <a:srgbClr val="FF0000"/>
                </a:solidFill>
                <a:latin typeface="Gill Sans MT"/>
                <a:cs typeface="Gill Sans MT"/>
                <a:sym typeface="Gill Sans SemiBold" charset="0"/>
              </a:rPr>
              <a:t>NU: </a:t>
            </a:r>
            <a:r>
              <a:rPr lang="en-US" b="1" dirty="0" err="1">
                <a:solidFill>
                  <a:srgbClr val="FF0000"/>
                </a:solidFill>
                <a:latin typeface="Gill Sans MT"/>
                <a:cs typeface="Gill Sans MT"/>
                <a:sym typeface="Gill Sans SemiBold" charset="0"/>
              </a:rPr>
              <a:t>Handle.Net</a:t>
            </a:r>
            <a:r>
              <a:rPr lang="en-US" b="1" dirty="0">
                <a:solidFill>
                  <a:srgbClr val="FF0000"/>
                </a:solidFill>
                <a:latin typeface="Gill Sans MT"/>
                <a:cs typeface="Gill Sans MT"/>
                <a:sym typeface="Gill Sans SemiBold" charset="0"/>
              </a:rPr>
              <a:t> Handles</a:t>
            </a:r>
            <a:endParaRPr lang="en-US" dirty="0">
              <a:cs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2286000"/>
            <a:ext cx="6121400" cy="2908300"/>
          </a:xfrm>
          <a:prstGeom prst="rect">
            <a:avLst/>
          </a:prstGeom>
          <a:noFill/>
          <a:ln w="25400" cap="flat" cmpd="sng">
            <a:solidFill>
              <a:srgbClr val="F3F7F5"/>
            </a:solidFill>
            <a:prstDash val="solid"/>
            <a:miter lim="0"/>
            <a:headEnd type="none" w="med" len="med"/>
            <a:tailEnd type="none" w="med" len="med"/>
          </a:ln>
          <a:effectLst>
            <a:outerShdw blurRad="50800" dist="25400" dir="3599997"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0962" name="AutoShape 2"/>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7BEC0BF1-3422-D64A-8DB8-488F7D995B75}" type="slidenum">
              <a:rPr lang="en-US" sz="1000">
                <a:solidFill>
                  <a:srgbClr val="9A9A9A"/>
                </a:solidFill>
                <a:cs typeface="Calibri" charset="0"/>
              </a:rPr>
              <a:pPr>
                <a:buClrTx/>
                <a:defRPr/>
              </a:pPr>
              <a:t>21</a:t>
            </a:fld>
            <a:endParaRPr lang="en-US">
              <a:cs typeface="Calibri" charset="0"/>
            </a:endParaRPr>
          </a:p>
        </p:txBody>
      </p:sp>
      <p:sp>
        <p:nvSpPr>
          <p:cNvPr id="40963" name="AutoShape 3"/>
          <p:cNvSpPr>
            <a:spLocks/>
          </p:cNvSpPr>
          <p:nvPr/>
        </p:nvSpPr>
        <p:spPr bwMode="auto">
          <a:xfrm>
            <a:off x="271463" y="800100"/>
            <a:ext cx="2852737"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Permalinks</a:t>
            </a:r>
            <a:endParaRPr lang="en-US" dirty="0">
              <a:cs typeface="Calibri" charset="0"/>
            </a:endParaRPr>
          </a:p>
        </p:txBody>
      </p:sp>
      <p:sp>
        <p:nvSpPr>
          <p:cNvPr id="40964" name="Line 4"/>
          <p:cNvSpPr>
            <a:spLocks noChangeShapeType="1"/>
          </p:cNvSpPr>
          <p:nvPr/>
        </p:nvSpPr>
        <p:spPr bwMode="auto">
          <a:xfrm flipH="1" flipV="1">
            <a:off x="3478213" y="4856163"/>
            <a:ext cx="1639887" cy="1128712"/>
          </a:xfrm>
          <a:prstGeom prst="line">
            <a:avLst/>
          </a:prstGeom>
          <a:noFill/>
          <a:ln w="38100" cap="flat" cmpd="sng">
            <a:solidFill>
              <a:srgbClr val="B1332C"/>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584200">
              <a:defRPr/>
            </a:pPr>
            <a:endParaRPr lang="en-US" sz="4000">
              <a:solidFill>
                <a:srgbClr val="FFFFFF"/>
              </a:solidFill>
              <a:effectLst>
                <a:outerShdw blurRad="38100" dist="38100" dir="2700000" algn="tl">
                  <a:srgbClr val="000000"/>
                </a:outerShdw>
              </a:effectLst>
              <a:cs typeface="Calibri" charset="0"/>
            </a:endParaRPr>
          </a:p>
        </p:txBody>
      </p:sp>
      <p:sp>
        <p:nvSpPr>
          <p:cNvPr id="40965" name="AutoShape 5"/>
          <p:cNvSpPr>
            <a:spLocks/>
          </p:cNvSpPr>
          <p:nvPr/>
        </p:nvSpPr>
        <p:spPr bwMode="auto">
          <a:xfrm>
            <a:off x="5146675" y="5802313"/>
            <a:ext cx="1989138" cy="38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b="1" dirty="0">
                <a:solidFill>
                  <a:srgbClr val="FF0000"/>
                </a:solidFill>
                <a:latin typeface="Gill Sans MT"/>
                <a:cs typeface="Gill Sans MT"/>
                <a:sym typeface="Gill Sans SemiBold" charset="0"/>
              </a:rPr>
              <a:t>IU: Internal PURLs</a:t>
            </a:r>
            <a:endParaRPr lang="en-US" dirty="0">
              <a:cs typeface="Calibri" charset="0"/>
            </a:endParaRPr>
          </a:p>
        </p:txBody>
      </p:sp>
      <p:sp>
        <p:nvSpPr>
          <p:cNvPr id="40966" name="AutoShape 6"/>
          <p:cNvSpPr>
            <a:spLocks/>
          </p:cNvSpPr>
          <p:nvPr/>
        </p:nvSpPr>
        <p:spPr bwMode="auto">
          <a:xfrm>
            <a:off x="7415213" y="2787650"/>
            <a:ext cx="192087" cy="571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584200">
              <a:defRPr/>
            </a:pPr>
            <a:endParaRPr lang="en-US" sz="4000">
              <a:solidFill>
                <a:srgbClr val="FFFFFF"/>
              </a:solidFill>
              <a:effectLst>
                <a:outerShdw blurRad="38100" dist="38100" dir="2700000" algn="tl">
                  <a:srgbClr val="DDDDDD"/>
                </a:outerShdw>
              </a:effectLst>
              <a:cs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78A18154-AF37-E541-9772-877783F2E8AA}" type="slidenum">
              <a:rPr lang="en-US" sz="1000">
                <a:solidFill>
                  <a:srgbClr val="9A9A9A"/>
                </a:solidFill>
                <a:cs typeface="Calibri" charset="0"/>
              </a:rPr>
              <a:pPr>
                <a:buClrTx/>
                <a:defRPr/>
              </a:pPr>
              <a:t>22</a:t>
            </a:fld>
            <a:endParaRPr lang="en-US">
              <a:cs typeface="Calibri" charset="0"/>
            </a:endParaRPr>
          </a:p>
        </p:txBody>
      </p:sp>
      <p:sp>
        <p:nvSpPr>
          <p:cNvPr id="43010" name="AutoShape 2"/>
          <p:cNvSpPr>
            <a:spLocks/>
          </p:cNvSpPr>
          <p:nvPr/>
        </p:nvSpPr>
        <p:spPr bwMode="auto">
          <a:xfrm>
            <a:off x="284163" y="800100"/>
            <a:ext cx="2687637"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Installation</a:t>
            </a:r>
            <a:endParaRPr lang="en-US" dirty="0">
              <a:cs typeface="Calibri" charset="0"/>
            </a:endParaRPr>
          </a:p>
        </p:txBody>
      </p:sp>
      <p:sp>
        <p:nvSpPr>
          <p:cNvPr id="43011" name="AutoShape 3"/>
          <p:cNvSpPr>
            <a:spLocks/>
          </p:cNvSpPr>
          <p:nvPr/>
        </p:nvSpPr>
        <p:spPr bwMode="auto">
          <a:xfrm>
            <a:off x="838200" y="2095500"/>
            <a:ext cx="9144000" cy="476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buClrTx/>
              <a:defRPr/>
            </a:pPr>
            <a:r>
              <a:rPr lang="en-US" sz="3600" dirty="0">
                <a:solidFill>
                  <a:srgbClr val="294B4D"/>
                </a:solidFill>
                <a:latin typeface="Gill Sans MT"/>
                <a:cs typeface="Gill Sans MT"/>
                <a:sym typeface="Gill Sans Light" charset="0"/>
              </a:rPr>
              <a:t>many individual components</a:t>
            </a:r>
          </a:p>
          <a:p>
            <a:pPr>
              <a:buClrTx/>
              <a:defRPr/>
            </a:pPr>
            <a:endParaRPr lang="en-US" sz="3600" dirty="0">
              <a:solidFill>
                <a:srgbClr val="294B4D"/>
              </a:solidFill>
              <a:latin typeface="Gill Sans MT"/>
              <a:cs typeface="Gill Sans MT"/>
              <a:sym typeface="Gill Sans Light" charset="0"/>
            </a:endParaRPr>
          </a:p>
          <a:p>
            <a:pPr>
              <a:buClrTx/>
              <a:defRPr/>
            </a:pPr>
            <a:r>
              <a:rPr lang="en-US" sz="3600" dirty="0">
                <a:solidFill>
                  <a:srgbClr val="294B4D"/>
                </a:solidFill>
                <a:latin typeface="Gill Sans MT"/>
                <a:cs typeface="Gill Sans MT"/>
                <a:sym typeface="Gill Sans Light" charset="0"/>
              </a:rPr>
              <a:t>potentially spread over multiple servers</a:t>
            </a:r>
          </a:p>
          <a:p>
            <a:pPr>
              <a:buClrTx/>
              <a:defRPr/>
            </a:pPr>
            <a:endParaRPr lang="en-US" sz="3600" dirty="0">
              <a:solidFill>
                <a:srgbClr val="294B4D"/>
              </a:solidFill>
              <a:latin typeface="Gill Sans MT"/>
              <a:cs typeface="Gill Sans MT"/>
              <a:sym typeface="Gill Sans Light" charset="0"/>
            </a:endParaRPr>
          </a:p>
          <a:p>
            <a:pPr>
              <a:buClrTx/>
              <a:defRPr/>
            </a:pPr>
            <a:r>
              <a:rPr lang="en-US" sz="3600" dirty="0">
                <a:solidFill>
                  <a:srgbClr val="294B4D"/>
                </a:solidFill>
                <a:latin typeface="Gill Sans MT"/>
                <a:cs typeface="Gill Sans MT"/>
                <a:sym typeface="Gill Sans Light" charset="0"/>
              </a:rPr>
              <a:t>each component has its own configuration requirements</a:t>
            </a:r>
          </a:p>
          <a:p>
            <a:pPr>
              <a:buClrTx/>
              <a:defRPr/>
            </a:pPr>
            <a:endParaRPr lang="en-US" sz="3600" dirty="0">
              <a:solidFill>
                <a:srgbClr val="294B4D"/>
              </a:solidFill>
              <a:latin typeface="Gill Sans MT"/>
              <a:cs typeface="Gill Sans MT"/>
              <a:sym typeface="Gill Sans Light" charset="0"/>
            </a:endParaRPr>
          </a:p>
          <a:p>
            <a:pPr>
              <a:buClrTx/>
              <a:defRPr/>
            </a:pPr>
            <a:endParaRPr lang="en-US" sz="3600" dirty="0">
              <a:solidFill>
                <a:srgbClr val="294B4D"/>
              </a:solidFill>
              <a:latin typeface="Gill Sans MT"/>
              <a:cs typeface="Gill Sans MT"/>
              <a:sym typeface="Gill Sans Light"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A6D15A4B-44D0-2443-916B-0CFB0D76256B}" type="slidenum">
              <a:rPr lang="en-US" sz="1000">
                <a:solidFill>
                  <a:srgbClr val="9A9A9A"/>
                </a:solidFill>
                <a:cs typeface="Calibri" charset="0"/>
              </a:rPr>
              <a:pPr>
                <a:buClrTx/>
                <a:defRPr/>
              </a:pPr>
              <a:t>23</a:t>
            </a:fld>
            <a:endParaRPr lang="en-US">
              <a:cs typeface="Calibri" charset="0"/>
            </a:endParaRPr>
          </a:p>
        </p:txBody>
      </p:sp>
      <p:sp>
        <p:nvSpPr>
          <p:cNvPr id="44034" name="AutoShape 2"/>
          <p:cNvSpPr>
            <a:spLocks/>
          </p:cNvSpPr>
          <p:nvPr/>
        </p:nvSpPr>
        <p:spPr bwMode="auto">
          <a:xfrm>
            <a:off x="274638" y="800100"/>
            <a:ext cx="3230562"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Configuration</a:t>
            </a:r>
            <a:endParaRPr lang="en-US" dirty="0">
              <a:cs typeface="Calibri" charset="0"/>
            </a:endParaRPr>
          </a:p>
        </p:txBody>
      </p:sp>
      <p:pic>
        <p:nvPicPr>
          <p:cNvPr id="44035" name="Picture 3"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94175"/>
            <a:ext cx="2773363" cy="2079625"/>
          </a:xfrm>
          <a:prstGeom prst="rect">
            <a:avLst/>
          </a:prstGeom>
          <a:noFill/>
          <a:ln w="25400" cap="flat" cmpd="sng">
            <a:solidFill>
              <a:srgbClr val="F3F7F5"/>
            </a:solidFill>
            <a:prstDash val="solid"/>
            <a:miter lim="0"/>
            <a:headEnd type="none" w="med" len="med"/>
            <a:tailEnd type="none" w="med" len="med"/>
          </a:ln>
          <a:effectLst>
            <a:outerShdw blurRad="50800" dist="25400" dir="3599997"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4036" name="Picture 4"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4763" y="4194175"/>
            <a:ext cx="2771775" cy="2079625"/>
          </a:xfrm>
          <a:prstGeom prst="rect">
            <a:avLst/>
          </a:prstGeom>
          <a:noFill/>
          <a:ln w="25400" cap="flat" cmpd="sng">
            <a:solidFill>
              <a:srgbClr val="F3F7F5"/>
            </a:solidFill>
            <a:prstDash val="solid"/>
            <a:miter lim="0"/>
            <a:headEnd type="none" w="med" len="med"/>
            <a:tailEnd type="none" w="med" len="med"/>
          </a:ln>
          <a:effectLst>
            <a:outerShdw blurRad="50800" dist="25400" dir="3599997"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4037" name="Picture 5" descr="pasted-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92700" y="1555750"/>
            <a:ext cx="2798763" cy="2098675"/>
          </a:xfrm>
          <a:prstGeom prst="rect">
            <a:avLst/>
          </a:prstGeom>
          <a:noFill/>
          <a:ln w="25400" cap="flat" cmpd="sng">
            <a:solidFill>
              <a:srgbClr val="F3F7F5"/>
            </a:solidFill>
            <a:prstDash val="solid"/>
            <a:miter lim="0"/>
            <a:headEnd type="none" w="med" len="med"/>
            <a:tailEnd type="none" w="med" len="med"/>
          </a:ln>
          <a:effectLst>
            <a:outerShdw blurRad="50800" dist="25400" dir="3599997"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4038" name="Picture 6" descr="pasted-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50950" y="1547813"/>
            <a:ext cx="2819400" cy="2112962"/>
          </a:xfrm>
          <a:prstGeom prst="rect">
            <a:avLst/>
          </a:prstGeom>
          <a:noFill/>
          <a:ln w="25400" cap="flat" cmpd="sng">
            <a:solidFill>
              <a:srgbClr val="F3F7F5"/>
            </a:solidFill>
            <a:prstDash val="solid"/>
            <a:miter lim="0"/>
            <a:headEnd type="none" w="med" len="med"/>
            <a:tailEnd type="none" w="med" len="med"/>
          </a:ln>
          <a:effectLst>
            <a:outerShdw blurRad="50800" dist="25400" dir="3599997"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A6D15A4B-44D0-2443-916B-0CFB0D76256B}" type="slidenum">
              <a:rPr lang="en-US" sz="1000">
                <a:solidFill>
                  <a:srgbClr val="9A9A9A"/>
                </a:solidFill>
                <a:cs typeface="Calibri" charset="0"/>
              </a:rPr>
              <a:pPr>
                <a:buClrTx/>
                <a:defRPr/>
              </a:pPr>
              <a:t>24</a:t>
            </a:fld>
            <a:endParaRPr lang="en-US">
              <a:cs typeface="Calibri" charset="0"/>
            </a:endParaRPr>
          </a:p>
        </p:txBody>
      </p:sp>
      <p:sp>
        <p:nvSpPr>
          <p:cNvPr id="44034" name="AutoShape 2"/>
          <p:cNvSpPr>
            <a:spLocks/>
          </p:cNvSpPr>
          <p:nvPr/>
        </p:nvSpPr>
        <p:spPr bwMode="auto">
          <a:xfrm>
            <a:off x="274638" y="800100"/>
            <a:ext cx="2613025"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Configuration</a:t>
            </a:r>
            <a:endParaRPr lang="en-US" dirty="0">
              <a:cs typeface="Calibri" charset="0"/>
            </a:endParaRPr>
          </a:p>
        </p:txBody>
      </p:sp>
      <p:pic>
        <p:nvPicPr>
          <p:cNvPr id="3" name="Picture 2"/>
          <p:cNvPicPr>
            <a:picLocks noChangeAspect="1"/>
          </p:cNvPicPr>
          <p:nvPr/>
        </p:nvPicPr>
        <p:blipFill>
          <a:blip r:embed="rId3"/>
          <a:stretch>
            <a:fillRect/>
          </a:stretch>
        </p:blipFill>
        <p:spPr>
          <a:xfrm>
            <a:off x="304800" y="1516926"/>
            <a:ext cx="8582095" cy="4655274"/>
          </a:xfrm>
          <a:prstGeom prst="rect">
            <a:avLst/>
          </a:prstGeom>
          <a:solidFill>
            <a:srgbClr val="FFFFFF">
              <a:shade val="85000"/>
            </a:srgbClr>
          </a:solidFill>
          <a:ln w="12700"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836741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312F57D9-8159-3449-A645-960F7DDC45A4}" type="slidenum">
              <a:rPr lang="en-US" sz="1000">
                <a:solidFill>
                  <a:srgbClr val="9A9A9A"/>
                </a:solidFill>
                <a:cs typeface="Calibri" charset="0"/>
              </a:rPr>
              <a:pPr>
                <a:buClrTx/>
                <a:defRPr/>
              </a:pPr>
              <a:t>25</a:t>
            </a:fld>
            <a:endParaRPr lang="en-US">
              <a:cs typeface="Calibri" charset="0"/>
            </a:endParaRPr>
          </a:p>
        </p:txBody>
      </p:sp>
      <p:sp>
        <p:nvSpPr>
          <p:cNvPr id="46082" name="AutoShape 2"/>
          <p:cNvSpPr>
            <a:spLocks/>
          </p:cNvSpPr>
          <p:nvPr/>
        </p:nvSpPr>
        <p:spPr bwMode="auto">
          <a:xfrm>
            <a:off x="279400" y="800100"/>
            <a:ext cx="5622925"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Configuration vs. Code</a:t>
            </a:r>
            <a:endParaRPr lang="en-US" dirty="0">
              <a:cs typeface="Calibri" charset="0"/>
            </a:endParaRPr>
          </a:p>
        </p:txBody>
      </p:sp>
      <p:sp>
        <p:nvSpPr>
          <p:cNvPr id="46083" name="AutoShape 3"/>
          <p:cNvSpPr>
            <a:spLocks/>
          </p:cNvSpPr>
          <p:nvPr/>
        </p:nvSpPr>
        <p:spPr bwMode="auto">
          <a:xfrm>
            <a:off x="842963" y="2108200"/>
            <a:ext cx="6516687" cy="3200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buClrTx/>
              <a:defRPr/>
            </a:pPr>
            <a:r>
              <a:rPr lang="en-US" sz="3600" dirty="0">
                <a:solidFill>
                  <a:srgbClr val="294B4D"/>
                </a:solidFill>
                <a:latin typeface="Gill Sans MT"/>
                <a:cs typeface="Gill Sans MT"/>
                <a:sym typeface="Gill Sans Light" charset="0"/>
              </a:rPr>
              <a:t>LTI: Configuration</a:t>
            </a:r>
          </a:p>
          <a:p>
            <a:pPr>
              <a:buClrTx/>
              <a:defRPr/>
            </a:pPr>
            <a:endParaRPr lang="en-US" sz="3600" dirty="0">
              <a:solidFill>
                <a:srgbClr val="294B4D"/>
              </a:solidFill>
              <a:latin typeface="Gill Sans MT"/>
              <a:cs typeface="Gill Sans MT"/>
              <a:sym typeface="Gill Sans Light" charset="0"/>
            </a:endParaRPr>
          </a:p>
          <a:p>
            <a:pPr>
              <a:buClrTx/>
              <a:defRPr/>
            </a:pPr>
            <a:r>
              <a:rPr lang="en-US" sz="3600" dirty="0">
                <a:solidFill>
                  <a:srgbClr val="294B4D"/>
                </a:solidFill>
                <a:latin typeface="Gill Sans MT"/>
                <a:cs typeface="Gill Sans MT"/>
                <a:sym typeface="Gill Sans Light" charset="0"/>
              </a:rPr>
              <a:t>Permalinks: Code</a:t>
            </a:r>
          </a:p>
          <a:p>
            <a:pPr>
              <a:buClrTx/>
              <a:defRPr/>
            </a:pPr>
            <a:endParaRPr lang="en-US" sz="3600" dirty="0">
              <a:solidFill>
                <a:srgbClr val="294B4D"/>
              </a:solidFill>
              <a:latin typeface="Gill Sans MT"/>
              <a:cs typeface="Gill Sans MT"/>
              <a:sym typeface="Gill Sans Light" charset="0"/>
            </a:endParaRPr>
          </a:p>
          <a:p>
            <a:pPr>
              <a:buClrTx/>
              <a:defRPr/>
            </a:pPr>
            <a:r>
              <a:rPr lang="en-US" sz="3600" dirty="0">
                <a:solidFill>
                  <a:srgbClr val="294B4D"/>
                </a:solidFill>
                <a:latin typeface="Gill Sans MT"/>
                <a:cs typeface="Gill Sans MT"/>
                <a:sym typeface="Gill Sans Light" charset="0"/>
              </a:rPr>
              <a:t>User Authentication: Some of each</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BF290FBD-F7AB-9142-9EE7-929A932F7F9B}" type="slidenum">
              <a:rPr lang="en-US" sz="1000">
                <a:solidFill>
                  <a:srgbClr val="9A9A9A"/>
                </a:solidFill>
                <a:cs typeface="Calibri" charset="0"/>
              </a:rPr>
              <a:pPr>
                <a:buClrTx/>
                <a:defRPr/>
              </a:pPr>
              <a:t>26</a:t>
            </a:fld>
            <a:endParaRPr lang="en-US">
              <a:cs typeface="Calibri" charset="0"/>
            </a:endParaRPr>
          </a:p>
        </p:txBody>
      </p:sp>
      <p:sp>
        <p:nvSpPr>
          <p:cNvPr id="47106" name="AutoShape 2"/>
          <p:cNvSpPr>
            <a:spLocks/>
          </p:cNvSpPr>
          <p:nvPr/>
        </p:nvSpPr>
        <p:spPr bwMode="auto">
          <a:xfrm>
            <a:off x="279400" y="800100"/>
            <a:ext cx="5622925"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LTI: Configuration</a:t>
            </a:r>
            <a:endParaRPr lang="en-US" dirty="0">
              <a:cs typeface="Calibri" charset="0"/>
            </a:endParaRPr>
          </a:p>
        </p:txBody>
      </p:sp>
      <p:pic>
        <p:nvPicPr>
          <p:cNvPr id="47107" name="Picture 3" descr="past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92300"/>
            <a:ext cx="8686800" cy="1854200"/>
          </a:xfrm>
          <a:prstGeom prst="rect">
            <a:avLst/>
          </a:prstGeom>
          <a:noFill/>
          <a:ln w="25400" cap="flat" cmpd="sng">
            <a:solidFill>
              <a:srgbClr val="F3F7F5"/>
            </a:solidFill>
            <a:prstDash val="solid"/>
            <a:miter lim="0"/>
            <a:headEnd type="none" w="med" len="med"/>
            <a:tailEnd type="none" w="med" len="med"/>
          </a:ln>
          <a:effectLst>
            <a:outerShdw blurRad="50800" dist="25400" dir="3599997"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E32F68EC-2E4A-564D-93DF-FA775A0AEBA7}" type="slidenum">
              <a:rPr lang="en-US" sz="1000">
                <a:solidFill>
                  <a:srgbClr val="9A9A9A"/>
                </a:solidFill>
                <a:cs typeface="Calibri" charset="0"/>
              </a:rPr>
              <a:pPr>
                <a:buClrTx/>
                <a:defRPr/>
              </a:pPr>
              <a:t>27</a:t>
            </a:fld>
            <a:endParaRPr lang="en-US">
              <a:cs typeface="Calibri" charset="0"/>
            </a:endParaRPr>
          </a:p>
        </p:txBody>
      </p:sp>
      <p:sp>
        <p:nvSpPr>
          <p:cNvPr id="48130" name="AutoShape 2"/>
          <p:cNvSpPr>
            <a:spLocks/>
          </p:cNvSpPr>
          <p:nvPr/>
        </p:nvSpPr>
        <p:spPr bwMode="auto">
          <a:xfrm>
            <a:off x="279400" y="800100"/>
            <a:ext cx="5622925"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Permalinks: Code</a:t>
            </a:r>
            <a:endParaRPr lang="en-US" dirty="0">
              <a:cs typeface="Calibri" charset="0"/>
            </a:endParaRPr>
          </a:p>
        </p:txBody>
      </p:sp>
      <p:pic>
        <p:nvPicPr>
          <p:cNvPr id="48131" name="Picture 3" descr="past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6975" y="382588"/>
            <a:ext cx="4949825" cy="5689600"/>
          </a:xfrm>
          <a:prstGeom prst="rect">
            <a:avLst/>
          </a:prstGeom>
          <a:noFill/>
          <a:ln w="25400" cap="flat" cmpd="sng">
            <a:solidFill>
              <a:srgbClr val="F3F7F5"/>
            </a:solidFill>
            <a:prstDash val="solid"/>
            <a:miter lim="0"/>
            <a:headEnd type="none" w="med" len="med"/>
            <a:tailEnd type="none" w="med" len="med"/>
          </a:ln>
          <a:effectLst>
            <a:outerShdw blurRad="50800" dist="25400" dir="3599997"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DC02B486-153C-8342-A464-973A6461A898}" type="slidenum">
              <a:rPr lang="en-US" sz="1000">
                <a:solidFill>
                  <a:srgbClr val="9A9A9A"/>
                </a:solidFill>
                <a:cs typeface="Calibri" charset="0"/>
              </a:rPr>
              <a:pPr>
                <a:buClrTx/>
                <a:defRPr/>
              </a:pPr>
              <a:t>28</a:t>
            </a:fld>
            <a:endParaRPr lang="en-US">
              <a:cs typeface="Calibri" charset="0"/>
            </a:endParaRPr>
          </a:p>
        </p:txBody>
      </p:sp>
      <p:sp>
        <p:nvSpPr>
          <p:cNvPr id="49154" name="AutoShape 2"/>
          <p:cNvSpPr>
            <a:spLocks/>
          </p:cNvSpPr>
          <p:nvPr/>
        </p:nvSpPr>
        <p:spPr bwMode="auto">
          <a:xfrm>
            <a:off x="279400" y="800100"/>
            <a:ext cx="5622925"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User Authentication: Both</a:t>
            </a:r>
            <a:endParaRPr lang="en-US" dirty="0">
              <a:cs typeface="Calibri" charset="0"/>
            </a:endParaRPr>
          </a:p>
        </p:txBody>
      </p:sp>
      <p:pic>
        <p:nvPicPr>
          <p:cNvPr id="49155" name="Picture 3" descr="past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5963" y="3911600"/>
            <a:ext cx="6300787" cy="2397125"/>
          </a:xfrm>
          <a:prstGeom prst="rect">
            <a:avLst/>
          </a:prstGeom>
          <a:noFill/>
          <a:ln w="25400" cap="flat" cmpd="sng">
            <a:solidFill>
              <a:srgbClr val="F3F7F5"/>
            </a:solidFill>
            <a:prstDash val="solid"/>
            <a:miter lim="0"/>
            <a:headEnd type="none" w="med" len="med"/>
            <a:tailEnd type="none" w="med" len="med"/>
          </a:ln>
          <a:effectLst>
            <a:outerShdw blurRad="50800" dist="25400" dir="3599997"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9156" name="Picture 4"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313" y="1547813"/>
            <a:ext cx="6289675" cy="2200275"/>
          </a:xfrm>
          <a:prstGeom prst="rect">
            <a:avLst/>
          </a:prstGeom>
          <a:noFill/>
          <a:ln w="25400" cap="flat" cmpd="sng">
            <a:solidFill>
              <a:srgbClr val="F3F7F5"/>
            </a:solidFill>
            <a:prstDash val="solid"/>
            <a:miter lim="0"/>
            <a:headEnd type="none" w="med" len="med"/>
            <a:tailEnd type="none" w="med" len="med"/>
          </a:ln>
          <a:effectLst>
            <a:outerShdw blurRad="50800" dist="25400" dir="3599997"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p:cNvPicPr>
            <a:picLocks noChangeAspect="1"/>
          </p:cNvPicPr>
          <p:nvPr/>
        </p:nvPicPr>
        <p:blipFill>
          <a:blip r:embed="rId2">
            <a:extLst>
              <a:ext uri="{28A0092B-C50C-407E-A947-70E740481C1C}">
                <a14:useLocalDpi xmlns:a14="http://schemas.microsoft.com/office/drawing/2010/main" val="0"/>
              </a:ext>
            </a:extLst>
          </a:blip>
          <a:srcRect b="11423"/>
          <a:stretch>
            <a:fillRect/>
          </a:stretch>
        </p:blipFill>
        <p:spPr bwMode="auto">
          <a:xfrm>
            <a:off x="0" y="1528763"/>
            <a:ext cx="91440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5"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4B478879-E212-8B4B-A624-96FB0B888D7C}" type="slidenum">
              <a:rPr lang="en-US" sz="1000">
                <a:solidFill>
                  <a:srgbClr val="9A9A9A"/>
                </a:solidFill>
                <a:cs typeface="Calibri" charset="0"/>
              </a:rPr>
              <a:pPr>
                <a:buClrTx/>
                <a:defRPr/>
              </a:pPr>
              <a:t>29</a:t>
            </a:fld>
            <a:endParaRPr lang="en-US">
              <a:cs typeface="Calibri" charset="0"/>
            </a:endParaRPr>
          </a:p>
        </p:txBody>
      </p:sp>
      <p:sp>
        <p:nvSpPr>
          <p:cNvPr id="52226" name="AutoShape 2"/>
          <p:cNvSpPr>
            <a:spLocks/>
          </p:cNvSpPr>
          <p:nvPr/>
        </p:nvSpPr>
        <p:spPr bwMode="auto">
          <a:xfrm>
            <a:off x="279400" y="800100"/>
            <a:ext cx="5622925"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Customization</a:t>
            </a:r>
            <a:endParaRPr lang="en-US" dirty="0">
              <a:cs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5"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37CFC6B2-6B90-2442-B485-5E18D351D27B}" type="slidenum">
              <a:rPr lang="en-US" sz="1000">
                <a:solidFill>
                  <a:srgbClr val="9A9A9A"/>
                </a:solidFill>
                <a:cs typeface="Calibri" charset="0"/>
              </a:rPr>
              <a:pPr>
                <a:buClrTx/>
                <a:defRPr/>
              </a:pPr>
              <a:t>3</a:t>
            </a:fld>
            <a:endParaRPr lang="en-US">
              <a:cs typeface="Calibri" charset="0"/>
            </a:endParaRPr>
          </a:p>
        </p:txBody>
      </p:sp>
      <p:sp>
        <p:nvSpPr>
          <p:cNvPr id="6146" name="AutoShape 2"/>
          <p:cNvSpPr>
            <a:spLocks/>
          </p:cNvSpPr>
          <p:nvPr/>
        </p:nvSpPr>
        <p:spPr bwMode="auto">
          <a:xfrm>
            <a:off x="0" y="838200"/>
            <a:ext cx="9144000"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a:defRPr/>
            </a:pPr>
            <a:r>
              <a:rPr lang="en-US" sz="3600" dirty="0">
                <a:solidFill>
                  <a:srgbClr val="2B4B4D"/>
                </a:solidFill>
                <a:latin typeface="Gill Sans MT"/>
                <a:cs typeface="Gill Sans MT"/>
                <a:sym typeface="Gill Sans Light" charset="0"/>
              </a:rPr>
              <a:t>What is Avalon?</a:t>
            </a:r>
            <a:endParaRPr lang="en-US" dirty="0">
              <a:cs typeface="Calibri" charset="0"/>
            </a:endParaRPr>
          </a:p>
        </p:txBody>
      </p:sp>
      <p:sp>
        <p:nvSpPr>
          <p:cNvPr id="6147" name="AutoShape 3"/>
          <p:cNvSpPr>
            <a:spLocks/>
          </p:cNvSpPr>
          <p:nvPr/>
        </p:nvSpPr>
        <p:spPr bwMode="auto">
          <a:xfrm>
            <a:off x="368300" y="2286000"/>
            <a:ext cx="9144000" cy="345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buClrTx/>
              <a:defRPr/>
            </a:pPr>
            <a:r>
              <a:rPr lang="en-US" sz="3000" dirty="0">
                <a:solidFill>
                  <a:srgbClr val="294B4D"/>
                </a:solidFill>
                <a:latin typeface="Gill Sans MT"/>
                <a:cs typeface="Gill Sans MT"/>
                <a:sym typeface="Gill Sans Light" charset="0"/>
              </a:rPr>
              <a:t>an open source project</a:t>
            </a:r>
          </a:p>
          <a:p>
            <a:pPr>
              <a:buClrTx/>
              <a:defRPr/>
            </a:pPr>
            <a:endParaRPr lang="en-US" sz="3000" dirty="0">
              <a:solidFill>
                <a:srgbClr val="294B4D"/>
              </a:solidFill>
              <a:latin typeface="Gill Sans MT"/>
              <a:cs typeface="Gill Sans MT"/>
              <a:sym typeface="Gill Sans Light" charset="0"/>
            </a:endParaRPr>
          </a:p>
          <a:p>
            <a:pPr>
              <a:buClrTx/>
              <a:defRPr/>
            </a:pPr>
            <a:r>
              <a:rPr lang="en-US" sz="3000" dirty="0">
                <a:solidFill>
                  <a:srgbClr val="294B4D"/>
                </a:solidFill>
                <a:latin typeface="Gill Sans MT"/>
                <a:cs typeface="Gill Sans MT"/>
                <a:sym typeface="Gill Sans Light" charset="0"/>
              </a:rPr>
              <a:t>a digital audio/video management and delivery system </a:t>
            </a:r>
          </a:p>
          <a:p>
            <a:pPr>
              <a:buClrTx/>
              <a:defRPr/>
            </a:pPr>
            <a:endParaRPr lang="en-US" sz="3000" dirty="0">
              <a:solidFill>
                <a:srgbClr val="294B4D"/>
              </a:solidFill>
              <a:latin typeface="Gill Sans MT"/>
              <a:cs typeface="Gill Sans MT"/>
              <a:sym typeface="Gill Sans Light" charset="0"/>
            </a:endParaRPr>
          </a:p>
          <a:p>
            <a:pPr>
              <a:buClrTx/>
              <a:defRPr/>
            </a:pPr>
            <a:r>
              <a:rPr lang="en-US" sz="3000" dirty="0">
                <a:solidFill>
                  <a:srgbClr val="294B4D"/>
                </a:solidFill>
                <a:latin typeface="Gill Sans MT"/>
                <a:cs typeface="Gill Sans MT"/>
                <a:sym typeface="Gill Sans Light" charset="0"/>
              </a:rPr>
              <a:t>a product focused on needs of libraries and archives</a:t>
            </a:r>
          </a:p>
          <a:p>
            <a:pPr>
              <a:buClrTx/>
              <a:defRPr/>
            </a:pPr>
            <a:endParaRPr lang="en-US" sz="3200" dirty="0">
              <a:solidFill>
                <a:srgbClr val="294B4D"/>
              </a:solidFill>
              <a:latin typeface="Gill Sans MT"/>
              <a:cs typeface="Gill Sans MT"/>
              <a:sym typeface="Gill Sans Light" charset="0"/>
            </a:endParaRPr>
          </a:p>
          <a:p>
            <a:pPr>
              <a:buClrTx/>
              <a:defRPr/>
            </a:pPr>
            <a:endParaRPr lang="en-US" sz="3200" dirty="0">
              <a:solidFill>
                <a:srgbClr val="294B4D"/>
              </a:solidFill>
              <a:latin typeface="Gill Sans MT"/>
              <a:cs typeface="Gill Sans MT"/>
              <a:sym typeface="Gill Sans Light"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1A41C69A-A747-C549-AB42-1909DCFD2ADE}" type="slidenum">
              <a:rPr lang="en-US" sz="1000">
                <a:solidFill>
                  <a:srgbClr val="9A9A9A"/>
                </a:solidFill>
                <a:cs typeface="Calibri" charset="0"/>
              </a:rPr>
              <a:pPr>
                <a:buClrTx/>
                <a:defRPr/>
              </a:pPr>
              <a:t>30</a:t>
            </a:fld>
            <a:endParaRPr lang="en-US">
              <a:cs typeface="Calibri" charset="0"/>
            </a:endParaRPr>
          </a:p>
        </p:txBody>
      </p:sp>
      <p:sp>
        <p:nvSpPr>
          <p:cNvPr id="52226" name="AutoShape 2"/>
          <p:cNvSpPr>
            <a:spLocks/>
          </p:cNvSpPr>
          <p:nvPr/>
        </p:nvSpPr>
        <p:spPr bwMode="auto">
          <a:xfrm>
            <a:off x="279400" y="800100"/>
            <a:ext cx="5622925"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Customization</a:t>
            </a:r>
            <a:endParaRPr lang="en-US" dirty="0">
              <a:cs typeface="Calibri" charset="0"/>
            </a:endParaRPr>
          </a:p>
        </p:txBody>
      </p:sp>
      <p:pic>
        <p:nvPicPr>
          <p:cNvPr id="5" name="Picture 4" descr="Screen Shot 2014-03-24 at 8.37.3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428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21A1F4CD-7503-CB45-B374-6DC250B565B4}" type="slidenum">
              <a:rPr lang="en-US" sz="1000">
                <a:solidFill>
                  <a:srgbClr val="9A9A9A"/>
                </a:solidFill>
                <a:cs typeface="Calibri" charset="0"/>
              </a:rPr>
              <a:pPr>
                <a:buClrTx/>
                <a:defRPr/>
              </a:pPr>
              <a:t>31</a:t>
            </a:fld>
            <a:endParaRPr lang="en-US">
              <a:cs typeface="Calibri" charset="0"/>
            </a:endParaRPr>
          </a:p>
        </p:txBody>
      </p:sp>
      <p:sp>
        <p:nvSpPr>
          <p:cNvPr id="52226" name="AutoShape 2"/>
          <p:cNvSpPr>
            <a:spLocks/>
          </p:cNvSpPr>
          <p:nvPr/>
        </p:nvSpPr>
        <p:spPr bwMode="auto">
          <a:xfrm>
            <a:off x="279400" y="800100"/>
            <a:ext cx="5622925"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Customization</a:t>
            </a:r>
            <a:endParaRPr lang="en-US" dirty="0">
              <a:cs typeface="Calibri" charset="0"/>
            </a:endParaRPr>
          </a:p>
        </p:txBody>
      </p:sp>
      <p:pic>
        <p:nvPicPr>
          <p:cNvPr id="2" name="Picture 1"/>
          <p:cNvPicPr>
            <a:picLocks noChangeAspect="1"/>
          </p:cNvPicPr>
          <p:nvPr/>
        </p:nvPicPr>
        <p:blipFill>
          <a:blip r:embed="rId2"/>
          <a:stretch>
            <a:fillRect/>
          </a:stretch>
        </p:blipFill>
        <p:spPr>
          <a:xfrm>
            <a:off x="152400" y="1447800"/>
            <a:ext cx="8686800" cy="46847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p:cNvSpPr>
          <p:nvPr/>
        </p:nvSpPr>
        <p:spPr bwMode="auto">
          <a:xfrm>
            <a:off x="5194300" y="3832225"/>
            <a:ext cx="2819400" cy="2209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317500" indent="-317500">
              <a:defRPr/>
            </a:pPr>
            <a:r>
              <a:rPr lang="en-US" sz="2400" dirty="0">
                <a:latin typeface="Gill Sans MT"/>
                <a:cs typeface="Gill Sans MT"/>
                <a:sym typeface="Gill Sans" charset="0"/>
              </a:rPr>
              <a:t>Integration with:</a:t>
            </a:r>
            <a:endParaRPr lang="en-US" dirty="0">
              <a:latin typeface="Gill Sans MT"/>
              <a:cs typeface="Gill Sans MT"/>
              <a:sym typeface="Gill Sans" charset="0"/>
            </a:endParaRPr>
          </a:p>
          <a:p>
            <a:pPr marL="317500" indent="-317500">
              <a:buSzPct val="100000"/>
              <a:buFont typeface="Arial" charset="0"/>
              <a:buChar char="•"/>
              <a:defRPr/>
            </a:pPr>
            <a:r>
              <a:rPr lang="en-US" sz="2400" dirty="0">
                <a:latin typeface="Gill Sans MT"/>
                <a:cs typeface="Gill Sans MT"/>
                <a:sym typeface="Gill Sans" charset="0"/>
              </a:rPr>
              <a:t>LMS</a:t>
            </a:r>
            <a:endParaRPr lang="en-US" dirty="0">
              <a:latin typeface="Gill Sans MT"/>
              <a:cs typeface="Gill Sans MT"/>
              <a:sym typeface="Gill Sans" charset="0"/>
            </a:endParaRPr>
          </a:p>
          <a:p>
            <a:pPr marL="317500" indent="-317500">
              <a:buSzPct val="100000"/>
              <a:buFont typeface="Arial" charset="0"/>
              <a:buChar char="•"/>
              <a:defRPr/>
            </a:pPr>
            <a:r>
              <a:rPr lang="en-US" sz="2400" dirty="0">
                <a:latin typeface="Gill Sans MT"/>
                <a:cs typeface="Gill Sans MT"/>
                <a:sym typeface="Gill Sans" charset="0"/>
              </a:rPr>
              <a:t>Websites</a:t>
            </a:r>
            <a:endParaRPr lang="en-US" dirty="0">
              <a:latin typeface="Gill Sans MT"/>
              <a:cs typeface="Gill Sans MT"/>
              <a:sym typeface="Gill Sans" charset="0"/>
            </a:endParaRPr>
          </a:p>
          <a:p>
            <a:pPr marL="317500" indent="-317500">
              <a:buSzPct val="100000"/>
              <a:buFont typeface="Arial" charset="0"/>
              <a:buChar char="•"/>
              <a:defRPr/>
            </a:pPr>
            <a:r>
              <a:rPr lang="en-US" sz="2400" dirty="0" err="1">
                <a:latin typeface="Gill Sans MT"/>
                <a:cs typeface="Gill Sans MT"/>
                <a:sym typeface="Gill Sans" charset="0"/>
              </a:rPr>
              <a:t>Authn</a:t>
            </a:r>
            <a:r>
              <a:rPr lang="en-US" sz="2400" dirty="0">
                <a:latin typeface="Gill Sans MT"/>
                <a:cs typeface="Gill Sans MT"/>
                <a:sym typeface="Gill Sans" charset="0"/>
              </a:rPr>
              <a:t>/</a:t>
            </a:r>
            <a:r>
              <a:rPr lang="en-US" sz="2400" dirty="0" err="1">
                <a:latin typeface="Gill Sans MT"/>
                <a:cs typeface="Gill Sans MT"/>
                <a:sym typeface="Gill Sans" charset="0"/>
              </a:rPr>
              <a:t>Authz</a:t>
            </a:r>
            <a:endParaRPr lang="en-US" dirty="0">
              <a:latin typeface="Gill Sans MT"/>
              <a:cs typeface="Gill Sans MT"/>
              <a:sym typeface="Gill Sans" charset="0"/>
            </a:endParaRPr>
          </a:p>
          <a:p>
            <a:pPr marL="317500" indent="-317500">
              <a:buSzPct val="100000"/>
              <a:buFont typeface="Arial" charset="0"/>
              <a:buChar char="•"/>
              <a:defRPr/>
            </a:pPr>
            <a:r>
              <a:rPr lang="en-US" sz="2400" dirty="0">
                <a:latin typeface="Gill Sans MT"/>
                <a:cs typeface="Gill Sans MT"/>
                <a:sym typeface="Gill Sans" charset="0"/>
              </a:rPr>
              <a:t>Archival Storage</a:t>
            </a:r>
          </a:p>
          <a:p>
            <a:pPr marL="317500" indent="-317500">
              <a:buSzPct val="100000"/>
              <a:buFont typeface="Arial" charset="0"/>
              <a:buChar char="•"/>
              <a:defRPr/>
            </a:pPr>
            <a:r>
              <a:rPr lang="en-US" sz="2400" dirty="0">
                <a:latin typeface="Gill Sans MT"/>
                <a:cs typeface="Gill Sans MT"/>
                <a:sym typeface="Gill Sans" charset="0"/>
              </a:rPr>
              <a:t>Permalinks</a:t>
            </a:r>
            <a:endParaRPr lang="en-US" dirty="0">
              <a:cs typeface="Calibri" charset="0"/>
            </a:endParaRPr>
          </a:p>
        </p:txBody>
      </p:sp>
      <p:sp>
        <p:nvSpPr>
          <p:cNvPr id="50180" name="AutoShape 4"/>
          <p:cNvSpPr>
            <a:spLocks/>
          </p:cNvSpPr>
          <p:nvPr/>
        </p:nvSpPr>
        <p:spPr bwMode="auto">
          <a:xfrm>
            <a:off x="276225" y="800100"/>
            <a:ext cx="4143375"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Technology Stack</a:t>
            </a:r>
            <a:endParaRPr lang="en-US" dirty="0">
              <a:cs typeface="Calibri" charset="0"/>
            </a:endParaRPr>
          </a:p>
        </p:txBody>
      </p:sp>
      <p:pic>
        <p:nvPicPr>
          <p:cNvPr id="6451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536700"/>
            <a:ext cx="82804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40E810A2-4A75-DC4F-8D79-44FD0F10A25E}" type="slidenum">
              <a:rPr lang="en-US" sz="1000">
                <a:solidFill>
                  <a:srgbClr val="9A9A9A"/>
                </a:solidFill>
                <a:cs typeface="Calibri" charset="0"/>
              </a:rPr>
              <a:pPr>
                <a:buClrTx/>
                <a:defRPr/>
              </a:pPr>
              <a:t>33</a:t>
            </a:fld>
            <a:endParaRPr lang="en-US">
              <a:cs typeface="Calibri" charset="0"/>
            </a:endParaRPr>
          </a:p>
        </p:txBody>
      </p:sp>
      <p:pic>
        <p:nvPicPr>
          <p:cNvPr id="51202" name="Picture 2" descr="Dependencies.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408113"/>
            <a:ext cx="28349575" cy="600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03" name="AutoShape 3"/>
          <p:cNvSpPr>
            <a:spLocks/>
          </p:cNvSpPr>
          <p:nvPr/>
        </p:nvSpPr>
        <p:spPr bwMode="auto">
          <a:xfrm>
            <a:off x="285750" y="800100"/>
            <a:ext cx="6038850"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Installation Dependencies</a:t>
            </a:r>
            <a:endParaRPr lang="en-US" dirty="0">
              <a:cs typeface="Calibri" charset="0"/>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DC328B68-B592-9243-84D8-2EF535285EAF}" type="slidenum">
              <a:rPr lang="en-US" sz="1000">
                <a:solidFill>
                  <a:srgbClr val="9A9A9A"/>
                </a:solidFill>
                <a:cs typeface="Calibri" charset="0"/>
              </a:rPr>
              <a:pPr>
                <a:buClrTx/>
                <a:defRPr/>
              </a:pPr>
              <a:t>34</a:t>
            </a:fld>
            <a:endParaRPr lang="en-US">
              <a:cs typeface="Calibri" charset="0"/>
            </a:endParaRPr>
          </a:p>
        </p:txBody>
      </p:sp>
      <p:sp>
        <p:nvSpPr>
          <p:cNvPr id="51203" name="AutoShape 3"/>
          <p:cNvSpPr>
            <a:spLocks/>
          </p:cNvSpPr>
          <p:nvPr/>
        </p:nvSpPr>
        <p:spPr bwMode="auto">
          <a:xfrm>
            <a:off x="285750" y="800100"/>
            <a:ext cx="5962650"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Installation Dependencies</a:t>
            </a:r>
            <a:endParaRPr lang="en-US" dirty="0">
              <a:cs typeface="Calibri" charset="0"/>
            </a:endParaRPr>
          </a:p>
        </p:txBody>
      </p:sp>
      <p:pic>
        <p:nvPicPr>
          <p:cNvPr id="665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764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2E63CB15-2304-A349-8E4D-B8C69103CD38}" type="slidenum">
              <a:rPr lang="en-US" sz="1000">
                <a:solidFill>
                  <a:srgbClr val="9A9A9A"/>
                </a:solidFill>
                <a:cs typeface="Calibri" charset="0"/>
              </a:rPr>
              <a:pPr>
                <a:buClrTx/>
                <a:defRPr/>
              </a:pPr>
              <a:t>35</a:t>
            </a:fld>
            <a:endParaRPr lang="en-US">
              <a:cs typeface="Calibri" charset="0"/>
            </a:endParaRPr>
          </a:p>
        </p:txBody>
      </p:sp>
      <p:sp>
        <p:nvSpPr>
          <p:cNvPr id="51203" name="AutoShape 3"/>
          <p:cNvSpPr>
            <a:spLocks/>
          </p:cNvSpPr>
          <p:nvPr/>
        </p:nvSpPr>
        <p:spPr bwMode="auto">
          <a:xfrm>
            <a:off x="285750" y="800100"/>
            <a:ext cx="6115050"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Installation Dependencies</a:t>
            </a:r>
            <a:endParaRPr lang="en-US" dirty="0">
              <a:cs typeface="Calibri" charset="0"/>
            </a:endParaRPr>
          </a:p>
        </p:txBody>
      </p:sp>
      <p:pic>
        <p:nvPicPr>
          <p:cNvPr id="6758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0"/>
            <a:ext cx="49196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1C550B87-C984-5F40-BC7E-64FBDF5302A1}" type="slidenum">
              <a:rPr lang="en-US" sz="1000">
                <a:solidFill>
                  <a:srgbClr val="9A9A9A"/>
                </a:solidFill>
                <a:cs typeface="Calibri" charset="0"/>
              </a:rPr>
              <a:pPr>
                <a:buClrTx/>
                <a:defRPr/>
              </a:pPr>
              <a:t>36</a:t>
            </a:fld>
            <a:endParaRPr lang="en-US">
              <a:cs typeface="Calibri" charset="0"/>
            </a:endParaRPr>
          </a:p>
        </p:txBody>
      </p:sp>
      <p:sp>
        <p:nvSpPr>
          <p:cNvPr id="52226" name="AutoShape 2"/>
          <p:cNvSpPr>
            <a:spLocks/>
          </p:cNvSpPr>
          <p:nvPr/>
        </p:nvSpPr>
        <p:spPr bwMode="auto">
          <a:xfrm>
            <a:off x="279400" y="800100"/>
            <a:ext cx="6807200"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So with you in mind, we build...</a:t>
            </a:r>
            <a:endParaRPr lang="en-US" dirty="0">
              <a:cs typeface="Calibri" charset="0"/>
            </a:endParaRPr>
          </a:p>
        </p:txBody>
      </p:sp>
      <p:sp>
        <p:nvSpPr>
          <p:cNvPr id="52227" name="AutoShape 3"/>
          <p:cNvSpPr>
            <a:spLocks/>
          </p:cNvSpPr>
          <p:nvPr/>
        </p:nvSpPr>
        <p:spPr bwMode="auto">
          <a:xfrm>
            <a:off x="1144588" y="2108200"/>
            <a:ext cx="9144000" cy="4241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buClrTx/>
              <a:defRPr/>
            </a:pPr>
            <a:r>
              <a:rPr lang="en-US" sz="3600" dirty="0">
                <a:solidFill>
                  <a:srgbClr val="294B4D"/>
                </a:solidFill>
                <a:latin typeface="Gill Sans MT"/>
                <a:cs typeface="Gill Sans MT"/>
                <a:sym typeface="Gill Sans Light" charset="0"/>
              </a:rPr>
              <a:t>Admin-friendly installers</a:t>
            </a:r>
          </a:p>
          <a:p>
            <a:pPr>
              <a:buClrTx/>
              <a:defRPr/>
            </a:pPr>
            <a:endParaRPr lang="en-US" sz="3600" dirty="0">
              <a:solidFill>
                <a:srgbClr val="294B4D"/>
              </a:solidFill>
              <a:latin typeface="Gill Sans MT"/>
              <a:cs typeface="Gill Sans MT"/>
              <a:sym typeface="Gill Sans Light" charset="0"/>
            </a:endParaRPr>
          </a:p>
          <a:p>
            <a:pPr>
              <a:buClrTx/>
              <a:defRPr/>
            </a:pPr>
            <a:r>
              <a:rPr lang="en-US" sz="3600" dirty="0">
                <a:solidFill>
                  <a:srgbClr val="294B4D"/>
                </a:solidFill>
                <a:latin typeface="Gill Sans MT"/>
                <a:cs typeface="Gill Sans MT"/>
                <a:sym typeface="Gill Sans Light" charset="0"/>
              </a:rPr>
              <a:t>With abstraction and customization</a:t>
            </a:r>
          </a:p>
          <a:p>
            <a:pPr>
              <a:buClrTx/>
              <a:defRPr/>
            </a:pPr>
            <a:endParaRPr lang="en-US" sz="3600" dirty="0">
              <a:solidFill>
                <a:srgbClr val="294B4D"/>
              </a:solidFill>
              <a:latin typeface="Gill Sans MT"/>
              <a:cs typeface="Gill Sans MT"/>
              <a:sym typeface="Gill Sans Light" charset="0"/>
            </a:endParaRPr>
          </a:p>
          <a:p>
            <a:pPr>
              <a:buClrTx/>
              <a:defRPr/>
            </a:pPr>
            <a:r>
              <a:rPr lang="en-US" sz="3600" dirty="0">
                <a:solidFill>
                  <a:srgbClr val="294B4D"/>
                </a:solidFill>
                <a:latin typeface="Gill Sans MT"/>
                <a:cs typeface="Gill Sans MT"/>
                <a:sym typeface="Gill Sans Light" charset="0"/>
              </a:rPr>
              <a:t>Based on shared priorities</a:t>
            </a:r>
          </a:p>
          <a:p>
            <a:pPr>
              <a:buClrTx/>
              <a:defRPr/>
            </a:pPr>
            <a:endParaRPr lang="en-US" sz="3600" dirty="0">
              <a:solidFill>
                <a:srgbClr val="294B4D"/>
              </a:solidFill>
              <a:latin typeface="Gill Sans MT"/>
              <a:cs typeface="Gill Sans MT"/>
              <a:sym typeface="Gill Sans Light" charset="0"/>
            </a:endParaRPr>
          </a:p>
          <a:p>
            <a:pPr>
              <a:buClrTx/>
              <a:defRPr/>
            </a:pPr>
            <a:endParaRPr lang="en-US" sz="3600" dirty="0">
              <a:solidFill>
                <a:srgbClr val="294B4D"/>
              </a:solidFill>
              <a:latin typeface="Gill Sans MT"/>
              <a:cs typeface="Gill Sans MT"/>
              <a:sym typeface="Gill Sans Light"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E7F695FF-3CF0-F84B-89BC-2F2C593BECBD}" type="slidenum">
              <a:rPr lang="en-US" sz="1000">
                <a:solidFill>
                  <a:srgbClr val="9A9A9A"/>
                </a:solidFill>
                <a:cs typeface="Calibri" charset="0"/>
              </a:rPr>
              <a:pPr>
                <a:buClrTx/>
                <a:defRPr/>
              </a:pPr>
              <a:t>37</a:t>
            </a:fld>
            <a:endParaRPr lang="en-US">
              <a:cs typeface="Calibri" charset="0"/>
            </a:endParaRPr>
          </a:p>
        </p:txBody>
      </p:sp>
      <p:sp>
        <p:nvSpPr>
          <p:cNvPr id="53250" name="AutoShape 2"/>
          <p:cNvSpPr>
            <a:spLocks/>
          </p:cNvSpPr>
          <p:nvPr/>
        </p:nvSpPr>
        <p:spPr bwMode="auto">
          <a:xfrm>
            <a:off x="279400" y="800100"/>
            <a:ext cx="8559800"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Multiple Distributions for Different Needs</a:t>
            </a:r>
            <a:endParaRPr lang="en-US" dirty="0">
              <a:cs typeface="Calibri" charset="0"/>
            </a:endParaRPr>
          </a:p>
        </p:txBody>
      </p:sp>
      <p:sp>
        <p:nvSpPr>
          <p:cNvPr id="53251" name="AutoShape 3"/>
          <p:cNvSpPr>
            <a:spLocks/>
          </p:cNvSpPr>
          <p:nvPr/>
        </p:nvSpPr>
        <p:spPr bwMode="auto">
          <a:xfrm>
            <a:off x="1144588" y="2108200"/>
            <a:ext cx="6704012" cy="406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a:buClrTx/>
              <a:defRPr/>
            </a:pPr>
            <a:r>
              <a:rPr lang="en-US" sz="3600" dirty="0">
                <a:solidFill>
                  <a:srgbClr val="294B4D"/>
                </a:solidFill>
                <a:latin typeface="Gill Sans MT"/>
                <a:cs typeface="Gill Sans MT"/>
                <a:sym typeface="Gill Sans Light" charset="0"/>
              </a:rPr>
              <a:t>Puppet </a:t>
            </a:r>
            <a:r>
              <a:rPr lang="en-US" sz="3600" dirty="0">
                <a:solidFill>
                  <a:srgbClr val="294B4D"/>
                </a:solidFill>
                <a:latin typeface="Gill Sans MT"/>
                <a:cs typeface="Gill Sans MT"/>
                <a:sym typeface="Gill Sans Light" charset="0"/>
              </a:rPr>
              <a:t>Manifest</a:t>
            </a:r>
          </a:p>
          <a:p>
            <a:pPr algn="ctr">
              <a:buClrTx/>
              <a:defRPr/>
            </a:pPr>
            <a:endParaRPr lang="en-US" sz="3600" dirty="0">
              <a:cs typeface="Calibri" charset="0"/>
            </a:endParaRPr>
          </a:p>
          <a:p>
            <a:pPr algn="ctr">
              <a:buClrTx/>
              <a:defRPr/>
            </a:pPr>
            <a:endParaRPr lang="en-US" sz="3600" dirty="0">
              <a:solidFill>
                <a:srgbClr val="294B4D"/>
              </a:solidFill>
              <a:latin typeface="Gill Sans MT"/>
              <a:cs typeface="Gill Sans MT"/>
              <a:sym typeface="Gill Sans Light" charset="0"/>
            </a:endParaRPr>
          </a:p>
          <a:p>
            <a:pPr algn="ctr">
              <a:buClrTx/>
              <a:defRPr/>
            </a:pPr>
            <a:r>
              <a:rPr lang="en-US" sz="3600" dirty="0">
                <a:solidFill>
                  <a:srgbClr val="294B4D"/>
                </a:solidFill>
                <a:latin typeface="Gill Sans MT"/>
                <a:cs typeface="Gill Sans MT"/>
                <a:sym typeface="Gill Sans Light" charset="0"/>
              </a:rPr>
              <a:t>Vagrant VM </a:t>
            </a:r>
            <a:r>
              <a:rPr lang="en-US" sz="3600" dirty="0">
                <a:solidFill>
                  <a:srgbClr val="294B4D"/>
                </a:solidFill>
                <a:latin typeface="Gill Sans MT"/>
                <a:cs typeface="Gill Sans MT"/>
                <a:sym typeface="Gill Sans Light" charset="0"/>
              </a:rPr>
              <a:t>Installer</a:t>
            </a:r>
          </a:p>
          <a:p>
            <a:pPr algn="ctr">
              <a:buClrTx/>
              <a:defRPr/>
            </a:pPr>
            <a:endParaRPr lang="en-US" sz="3600" dirty="0">
              <a:solidFill>
                <a:srgbClr val="294B4D"/>
              </a:solidFill>
              <a:latin typeface="Gill Sans MT"/>
              <a:cs typeface="Gill Sans MT"/>
              <a:sym typeface="Gill Sans Light" charset="0"/>
            </a:endParaRPr>
          </a:p>
          <a:p>
            <a:pPr algn="ctr">
              <a:buClrTx/>
              <a:defRPr/>
            </a:pPr>
            <a:endParaRPr lang="en-US" sz="3600" dirty="0">
              <a:solidFill>
                <a:srgbClr val="294B4D"/>
              </a:solidFill>
              <a:latin typeface="Gill Sans MT"/>
              <a:cs typeface="Gill Sans MT"/>
              <a:sym typeface="Gill Sans Light" charset="0"/>
            </a:endParaRPr>
          </a:p>
          <a:p>
            <a:pPr algn="ctr">
              <a:buClrTx/>
              <a:defRPr/>
            </a:pPr>
            <a:r>
              <a:rPr lang="en-US" sz="3600" dirty="0">
                <a:solidFill>
                  <a:srgbClr val="294B4D"/>
                </a:solidFill>
                <a:latin typeface="Gill Sans MT"/>
                <a:cs typeface="Gill Sans MT"/>
                <a:sym typeface="Gill Sans Light" charset="0"/>
              </a:rPr>
              <a:t>OVA </a:t>
            </a:r>
            <a:r>
              <a:rPr lang="en-US" sz="3600" dirty="0">
                <a:solidFill>
                  <a:srgbClr val="294B4D"/>
                </a:solidFill>
                <a:latin typeface="Gill Sans MT"/>
                <a:cs typeface="Gill Sans MT"/>
                <a:sym typeface="Gill Sans Light" charset="0"/>
              </a:rPr>
              <a:t>Portable </a:t>
            </a:r>
            <a:r>
              <a:rPr lang="en-US" sz="3600" dirty="0">
                <a:solidFill>
                  <a:srgbClr val="294B4D"/>
                </a:solidFill>
                <a:latin typeface="Gill Sans MT"/>
                <a:cs typeface="Gill Sans MT"/>
                <a:sym typeface="Gill Sans Light" charset="0"/>
              </a:rPr>
              <a:t>Virtual Machine</a:t>
            </a:r>
            <a:endParaRPr lang="en-US" sz="3600" dirty="0">
              <a:solidFill>
                <a:srgbClr val="294B4D"/>
              </a:solidFill>
              <a:latin typeface="Gill Sans MT"/>
              <a:cs typeface="Gill Sans MT"/>
              <a:sym typeface="Gill Sans Light" charset="0"/>
            </a:endParaRPr>
          </a:p>
        </p:txBody>
      </p:sp>
      <p:sp>
        <p:nvSpPr>
          <p:cNvPr id="2" name="Down Arrow 1"/>
          <p:cNvSpPr/>
          <p:nvPr/>
        </p:nvSpPr>
        <p:spPr bwMode="auto">
          <a:xfrm>
            <a:off x="4191000" y="2743200"/>
            <a:ext cx="533400" cy="1066800"/>
          </a:xfrm>
          <a:prstGeom prst="downArrow">
            <a:avLst/>
          </a:prstGeom>
          <a:blipFill dpi="0" rotWithShape="0">
            <a:blip r:embed="rId2"/>
            <a:srcRect/>
            <a:tile tx="0" ty="0" sx="100000" sy="100000" flip="none" algn="tl"/>
          </a:blipFill>
          <a:ln w="381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lIns="50800" tIns="50800" rIns="50800" bIns="50800" anchor="ctr"/>
          <a:lstStyle/>
          <a:p>
            <a:pPr marL="342900">
              <a:defRPr/>
            </a:pPr>
            <a:endParaRPr lang="en-US">
              <a:cs typeface="Calibri" charset="0"/>
            </a:endParaRPr>
          </a:p>
        </p:txBody>
      </p:sp>
      <p:sp>
        <p:nvSpPr>
          <p:cNvPr id="6" name="Down Arrow 5"/>
          <p:cNvSpPr/>
          <p:nvPr/>
        </p:nvSpPr>
        <p:spPr bwMode="auto">
          <a:xfrm>
            <a:off x="4191000" y="4419600"/>
            <a:ext cx="533400" cy="1066800"/>
          </a:xfrm>
          <a:prstGeom prst="downArrow">
            <a:avLst/>
          </a:prstGeom>
          <a:blipFill dpi="0" rotWithShape="0">
            <a:blip r:embed="rId2"/>
            <a:srcRect/>
            <a:tile tx="0" ty="0" sx="100000" sy="100000" flip="none" algn="tl"/>
          </a:blipFill>
          <a:ln w="381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lIns="50800" tIns="50800" rIns="50800" bIns="50800" anchor="ctr"/>
          <a:lstStyle/>
          <a:p>
            <a:pPr marL="342900">
              <a:defRPr/>
            </a:pPr>
            <a:endParaRPr lang="en-US">
              <a:cs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273"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56B34503-2A57-5D45-8543-5219C39D911F}" type="slidenum">
              <a:rPr lang="en-US" sz="1000">
                <a:solidFill>
                  <a:srgbClr val="9A9A9A"/>
                </a:solidFill>
                <a:cs typeface="Calibri" charset="0"/>
              </a:rPr>
              <a:pPr>
                <a:buClrTx/>
                <a:defRPr/>
              </a:pPr>
              <a:t>38</a:t>
            </a:fld>
            <a:endParaRPr lang="en-US">
              <a:cs typeface="Calibri" charset="0"/>
            </a:endParaRPr>
          </a:p>
        </p:txBody>
      </p:sp>
      <p:sp>
        <p:nvSpPr>
          <p:cNvPr id="54274" name="AutoShape 2"/>
          <p:cNvSpPr>
            <a:spLocks/>
          </p:cNvSpPr>
          <p:nvPr/>
        </p:nvSpPr>
        <p:spPr bwMode="auto">
          <a:xfrm>
            <a:off x="3606800" y="3124200"/>
            <a:ext cx="2333625"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Community </a:t>
            </a:r>
            <a:endParaRPr lang="en-US" dirty="0">
              <a:cs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6321"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28C64D27-D8D9-1C48-82B7-745087307630}" type="slidenum">
              <a:rPr lang="en-US" sz="1000">
                <a:solidFill>
                  <a:srgbClr val="9A9A9A"/>
                </a:solidFill>
                <a:cs typeface="Calibri" charset="0"/>
              </a:rPr>
              <a:pPr>
                <a:buClrTx/>
                <a:defRPr/>
              </a:pPr>
              <a:t>39</a:t>
            </a:fld>
            <a:endParaRPr lang="en-US">
              <a:cs typeface="Calibri" charset="0"/>
            </a:endParaRPr>
          </a:p>
        </p:txBody>
      </p:sp>
      <p:sp>
        <p:nvSpPr>
          <p:cNvPr id="56322" name="AutoShape 2"/>
          <p:cNvSpPr>
            <a:spLocks/>
          </p:cNvSpPr>
          <p:nvPr/>
        </p:nvSpPr>
        <p:spPr bwMode="auto">
          <a:xfrm>
            <a:off x="1905000" y="3124200"/>
            <a:ext cx="5334000"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a:defRPr/>
            </a:pPr>
            <a:r>
              <a:rPr lang="en-US" sz="3600" dirty="0" err="1">
                <a:solidFill>
                  <a:srgbClr val="2B4B4D"/>
                </a:solidFill>
                <a:latin typeface="Gill Sans MT"/>
                <a:cs typeface="Gill Sans MT"/>
                <a:sym typeface="Gill Sans Light" charset="0"/>
              </a:rPr>
              <a:t>avalonmediasystem.org</a:t>
            </a:r>
            <a:endParaRPr lang="en-US" dirty="0">
              <a:cs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69"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01C90F2D-FA5D-7F4F-BC32-C8241A0F2D98}" type="slidenum">
              <a:rPr lang="en-US" sz="1000">
                <a:solidFill>
                  <a:srgbClr val="9A9A9A"/>
                </a:solidFill>
                <a:cs typeface="Calibri" charset="0"/>
              </a:rPr>
              <a:pPr>
                <a:buClrTx/>
                <a:defRPr/>
              </a:pPr>
              <a:t>4</a:t>
            </a:fld>
            <a:endParaRPr lang="en-US">
              <a:cs typeface="Calibri" charset="0"/>
            </a:endParaRPr>
          </a:p>
        </p:txBody>
      </p:sp>
      <p:sp>
        <p:nvSpPr>
          <p:cNvPr id="7170" name="AutoShape 2"/>
          <p:cNvSpPr>
            <a:spLocks/>
          </p:cNvSpPr>
          <p:nvPr/>
        </p:nvSpPr>
        <p:spPr bwMode="auto">
          <a:xfrm>
            <a:off x="3090863" y="812800"/>
            <a:ext cx="2960687"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What is Avalon?</a:t>
            </a:r>
            <a:endParaRPr lang="en-US" dirty="0">
              <a:cs typeface="Calibri" charset="0"/>
            </a:endParaRPr>
          </a:p>
        </p:txBody>
      </p:sp>
      <p:sp>
        <p:nvSpPr>
          <p:cNvPr id="7171" name="AutoShape 3"/>
          <p:cNvSpPr>
            <a:spLocks/>
          </p:cNvSpPr>
          <p:nvPr/>
        </p:nvSpPr>
        <p:spPr bwMode="auto">
          <a:xfrm>
            <a:off x="241300" y="2247900"/>
            <a:ext cx="9144000" cy="345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buClrTx/>
              <a:defRPr/>
            </a:pPr>
            <a:r>
              <a:rPr lang="en-US" sz="3000" dirty="0">
                <a:solidFill>
                  <a:srgbClr val="294B4D"/>
                </a:solidFill>
                <a:latin typeface="Gill Sans MT"/>
                <a:cs typeface="Gill Sans MT"/>
                <a:sym typeface="Gill Sans Light" charset="0"/>
              </a:rPr>
              <a:t>an open source project</a:t>
            </a:r>
          </a:p>
          <a:p>
            <a:pPr>
              <a:buClrTx/>
              <a:defRPr/>
            </a:pPr>
            <a:endParaRPr lang="en-US" sz="3000" dirty="0">
              <a:solidFill>
                <a:srgbClr val="294B4D"/>
              </a:solidFill>
              <a:latin typeface="Gill Sans MT"/>
              <a:cs typeface="Gill Sans MT"/>
              <a:sym typeface="Gill Sans Light" charset="0"/>
            </a:endParaRPr>
          </a:p>
          <a:p>
            <a:pPr>
              <a:buClrTx/>
              <a:defRPr/>
            </a:pPr>
            <a:r>
              <a:rPr lang="en-US" sz="3000" dirty="0">
                <a:solidFill>
                  <a:srgbClr val="294B4D"/>
                </a:solidFill>
                <a:latin typeface="Gill Sans MT"/>
                <a:cs typeface="Gill Sans MT"/>
                <a:sym typeface="Gill Sans Light" charset="0"/>
              </a:rPr>
              <a:t>a digital audio/video management and delivery system </a:t>
            </a:r>
          </a:p>
          <a:p>
            <a:pPr>
              <a:buClrTx/>
              <a:defRPr/>
            </a:pPr>
            <a:endParaRPr lang="en-US" sz="3000" dirty="0">
              <a:solidFill>
                <a:srgbClr val="294B4D"/>
              </a:solidFill>
              <a:latin typeface="Gill Sans MT"/>
              <a:cs typeface="Gill Sans MT"/>
              <a:sym typeface="Gill Sans Light" charset="0"/>
            </a:endParaRPr>
          </a:p>
          <a:p>
            <a:pPr>
              <a:buClrTx/>
              <a:defRPr/>
            </a:pPr>
            <a:r>
              <a:rPr lang="en-US" sz="3000" dirty="0">
                <a:solidFill>
                  <a:srgbClr val="294B4D"/>
                </a:solidFill>
                <a:latin typeface="Gill Sans MT"/>
                <a:cs typeface="Gill Sans MT"/>
                <a:sym typeface="Gill Sans Light" charset="0"/>
              </a:rPr>
              <a:t>a product focused on needs of libraries and archives</a:t>
            </a:r>
          </a:p>
          <a:p>
            <a:pPr>
              <a:buClrTx/>
              <a:defRPr/>
            </a:pPr>
            <a:endParaRPr lang="en-US" sz="3200" dirty="0">
              <a:solidFill>
                <a:srgbClr val="294B4D"/>
              </a:solidFill>
              <a:latin typeface="Gill Sans MT"/>
              <a:cs typeface="Gill Sans MT"/>
              <a:sym typeface="Gill Sans Light" charset="0"/>
            </a:endParaRPr>
          </a:p>
          <a:p>
            <a:pPr>
              <a:buClrTx/>
              <a:defRPr/>
            </a:pPr>
            <a:endParaRPr lang="en-US" sz="3200" dirty="0">
              <a:solidFill>
                <a:srgbClr val="294B4D"/>
              </a:solidFill>
              <a:latin typeface="Gill Sans MT"/>
              <a:cs typeface="Gill Sans MT"/>
              <a:sym typeface="Gill Sans Light" charset="0"/>
            </a:endParaRPr>
          </a:p>
        </p:txBody>
      </p:sp>
      <p:pic>
        <p:nvPicPr>
          <p:cNvPr id="7172" name="Picture 4" descr="Screen Shot 2014-03-24 at 8.37.37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8100"/>
            <a:ext cx="10782300" cy="505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3" name="AutoShape 5"/>
          <p:cNvSpPr>
            <a:spLocks/>
          </p:cNvSpPr>
          <p:nvPr/>
        </p:nvSpPr>
        <p:spPr bwMode="auto">
          <a:xfrm>
            <a:off x="182563" y="5511800"/>
            <a:ext cx="6675437"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sz="3600" dirty="0">
                <a:solidFill>
                  <a:srgbClr val="2B4B4D"/>
                </a:solidFill>
                <a:latin typeface="Gill Sans MT"/>
                <a:cs typeface="Gill Sans MT"/>
                <a:sym typeface="Gill Sans Light" charset="0"/>
              </a:rPr>
              <a:t>Northwestern</a:t>
            </a:r>
            <a:r>
              <a:rPr lang="ja-JP" altLang="en-US" sz="3600" dirty="0">
                <a:solidFill>
                  <a:srgbClr val="2B4B4D"/>
                </a:solidFill>
                <a:latin typeface="Gill Sans MT"/>
                <a:cs typeface="Gill Sans MT"/>
                <a:sym typeface="Gill Sans Light" charset="0"/>
              </a:rPr>
              <a:t>’</a:t>
            </a:r>
            <a:r>
              <a:rPr lang="en-US" sz="3600" dirty="0">
                <a:solidFill>
                  <a:srgbClr val="2B4B4D"/>
                </a:solidFill>
                <a:latin typeface="Gill Sans MT"/>
                <a:cs typeface="Gill Sans MT"/>
                <a:sym typeface="Gill Sans Light" charset="0"/>
              </a:rPr>
              <a:t>s Avalon Pilot </a:t>
            </a:r>
            <a:endParaRPr lang="en-US" dirty="0">
              <a:cs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7"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E51A7A3B-7CD1-DA44-8944-FE6E1DE90298}" type="slidenum">
              <a:rPr lang="en-US" sz="1000">
                <a:solidFill>
                  <a:srgbClr val="9A9A9A"/>
                </a:solidFill>
                <a:cs typeface="Calibri" charset="0"/>
              </a:rPr>
              <a:pPr>
                <a:buClrTx/>
                <a:defRPr/>
              </a:pPr>
              <a:t>5</a:t>
            </a:fld>
            <a:endParaRPr lang="en-US">
              <a:cs typeface="Calibri" charset="0"/>
            </a:endParaRPr>
          </a:p>
        </p:txBody>
      </p:sp>
      <p:pic>
        <p:nvPicPr>
          <p:cNvPr id="9218" name="Picture 2" descr="dropp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00"/>
            <a:ext cx="9144000"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5" name="AutoShape 1"/>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30E4EA9C-3F3A-184E-B9A6-943056C9C654}" type="slidenum">
              <a:rPr lang="en-US" sz="1000">
                <a:solidFill>
                  <a:srgbClr val="9A9A9A"/>
                </a:solidFill>
                <a:cs typeface="Calibri" charset="0"/>
              </a:rPr>
              <a:pPr>
                <a:buClrTx/>
                <a:defRPr/>
              </a:pPr>
              <a:t>6</a:t>
            </a:fld>
            <a:endParaRPr lang="en-US">
              <a:cs typeface="Calibri" charset="0"/>
            </a:endParaRPr>
          </a:p>
        </p:txBody>
      </p:sp>
      <p:sp>
        <p:nvSpPr>
          <p:cNvPr id="11266" name="AutoShape 2"/>
          <p:cNvSpPr>
            <a:spLocks/>
          </p:cNvSpPr>
          <p:nvPr/>
        </p:nvSpPr>
        <p:spPr bwMode="auto">
          <a:xfrm>
            <a:off x="0" y="800100"/>
            <a:ext cx="9144000"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a:defRPr/>
            </a:pPr>
            <a:r>
              <a:rPr lang="en-US" sz="3600" dirty="0">
                <a:solidFill>
                  <a:srgbClr val="2B4B4D"/>
                </a:solidFill>
                <a:latin typeface="Gill Sans MT"/>
                <a:cs typeface="Gill Sans MT"/>
                <a:sym typeface="Gill Sans Light" charset="0"/>
              </a:rPr>
              <a:t>(some) Avalon Goals</a:t>
            </a:r>
            <a:endParaRPr lang="en-US" dirty="0">
              <a:cs typeface="Calibri" charset="0"/>
            </a:endParaRPr>
          </a:p>
        </p:txBody>
      </p:sp>
      <p:sp>
        <p:nvSpPr>
          <p:cNvPr id="11267" name="AutoShape 3"/>
          <p:cNvSpPr>
            <a:spLocks/>
          </p:cNvSpPr>
          <p:nvPr/>
        </p:nvSpPr>
        <p:spPr bwMode="auto">
          <a:xfrm>
            <a:off x="558800" y="2070100"/>
            <a:ext cx="9144000" cy="3784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buClrTx/>
              <a:defRPr/>
            </a:pPr>
            <a:r>
              <a:rPr lang="en-US" sz="2400" dirty="0">
                <a:solidFill>
                  <a:srgbClr val="294B4D"/>
                </a:solidFill>
                <a:latin typeface="Gill Sans MT"/>
                <a:cs typeface="Gill Sans MT"/>
                <a:sym typeface="Gill Sans Light" charset="0"/>
              </a:rPr>
              <a:t>create an open source system to enable libraries and archives to </a:t>
            </a:r>
          </a:p>
          <a:p>
            <a:pPr lvl="1" indent="0">
              <a:buClrTx/>
              <a:defRPr/>
            </a:pPr>
            <a:r>
              <a:rPr lang="en-US" sz="2400" dirty="0">
                <a:solidFill>
                  <a:srgbClr val="294B4D"/>
                </a:solidFill>
                <a:latin typeface="Gill Sans MT"/>
                <a:cs typeface="Gill Sans MT"/>
                <a:sym typeface="Gill Sans Light" charset="0"/>
              </a:rPr>
              <a:t>provide online access to video and audio collections</a:t>
            </a:r>
          </a:p>
          <a:p>
            <a:pPr>
              <a:buClrTx/>
              <a:defRPr/>
            </a:pPr>
            <a:endParaRPr lang="en-US" sz="2400" dirty="0">
              <a:solidFill>
                <a:srgbClr val="294B4D"/>
              </a:solidFill>
              <a:latin typeface="Gill Sans MT"/>
              <a:cs typeface="Gill Sans MT"/>
              <a:sym typeface="Gill Sans Light" charset="0"/>
            </a:endParaRPr>
          </a:p>
          <a:p>
            <a:pPr>
              <a:buClrTx/>
              <a:defRPr/>
            </a:pPr>
            <a:r>
              <a:rPr lang="en-US" sz="2400" dirty="0">
                <a:solidFill>
                  <a:srgbClr val="294B4D"/>
                </a:solidFill>
                <a:latin typeface="Gill Sans MT"/>
                <a:cs typeface="Gill Sans MT"/>
                <a:sym typeface="Gill Sans Light" charset="0"/>
              </a:rPr>
              <a:t>leverage existing technologies, where feasible</a:t>
            </a:r>
          </a:p>
          <a:p>
            <a:pPr>
              <a:buClrTx/>
              <a:defRPr/>
            </a:pPr>
            <a:endParaRPr lang="en-US" sz="2400" dirty="0">
              <a:solidFill>
                <a:srgbClr val="294B4D"/>
              </a:solidFill>
              <a:latin typeface="Gill Sans MT"/>
              <a:cs typeface="Gill Sans MT"/>
              <a:sym typeface="Gill Sans Light" charset="0"/>
            </a:endParaRPr>
          </a:p>
          <a:p>
            <a:pPr>
              <a:buClrTx/>
              <a:defRPr/>
            </a:pPr>
            <a:r>
              <a:rPr lang="en-US" sz="2400" dirty="0">
                <a:solidFill>
                  <a:srgbClr val="294B4D"/>
                </a:solidFill>
                <a:latin typeface="Gill Sans MT"/>
                <a:cs typeface="Gill Sans MT"/>
                <a:sym typeface="Gill Sans Light" charset="0"/>
              </a:rPr>
              <a:t>communicate and market the project broadly to increase awareness </a:t>
            </a:r>
          </a:p>
          <a:p>
            <a:pPr lvl="1" indent="0">
              <a:buClrTx/>
              <a:defRPr/>
            </a:pPr>
            <a:r>
              <a:rPr lang="en-US" sz="2400" dirty="0">
                <a:solidFill>
                  <a:srgbClr val="294B4D"/>
                </a:solidFill>
                <a:latin typeface="Gill Sans MT"/>
                <a:cs typeface="Gill Sans MT"/>
                <a:sym typeface="Gill Sans Light" charset="0"/>
              </a:rPr>
              <a:t>and grow the community of users and developers</a:t>
            </a:r>
          </a:p>
          <a:p>
            <a:pPr>
              <a:buClrTx/>
              <a:defRPr/>
            </a:pPr>
            <a:endParaRPr lang="en-US" sz="3200" dirty="0">
              <a:solidFill>
                <a:srgbClr val="294B4D"/>
              </a:solidFill>
              <a:latin typeface="Gill Sans MT"/>
              <a:cs typeface="Gill Sans MT"/>
              <a:sym typeface="Gill Sans Light" charset="0"/>
            </a:endParaRPr>
          </a:p>
          <a:p>
            <a:pPr>
              <a:buClrTx/>
              <a:defRPr/>
            </a:pPr>
            <a:endParaRPr lang="en-US" sz="3200" dirty="0">
              <a:solidFill>
                <a:srgbClr val="294B4D"/>
              </a:solidFill>
              <a:latin typeface="Gill Sans MT"/>
              <a:cs typeface="Gill Sans MT"/>
              <a:sym typeface="Gill Sans Light"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3313" name="Picture 1" descr="dropp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130300"/>
            <a:ext cx="1778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4" name="AutoShape 2"/>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E68C350D-598A-BE49-BF09-00D7AA8A4EBE}" type="slidenum">
              <a:rPr lang="en-US" sz="1000">
                <a:solidFill>
                  <a:srgbClr val="9A9A9A"/>
                </a:solidFill>
                <a:cs typeface="Calibri" charset="0"/>
              </a:rPr>
              <a:pPr>
                <a:buClrTx/>
                <a:defRPr/>
              </a:pPr>
              <a:t>7</a:t>
            </a:fld>
            <a:endParaRPr lang="en-US">
              <a:cs typeface="Calibri" charset="0"/>
            </a:endParaRPr>
          </a:p>
        </p:txBody>
      </p:sp>
      <p:pic>
        <p:nvPicPr>
          <p:cNvPr id="13315" name="Picture 3" descr="dropped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100" y="1295400"/>
            <a:ext cx="2220913"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6" name="AutoShape 4"/>
          <p:cNvSpPr>
            <a:spLocks/>
          </p:cNvSpPr>
          <p:nvPr/>
        </p:nvSpPr>
        <p:spPr bwMode="auto">
          <a:xfrm>
            <a:off x="1546225" y="2514600"/>
            <a:ext cx="6049963" cy="546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a:buClrTx/>
              <a:defRPr/>
            </a:pPr>
            <a:r>
              <a:rPr lang="en-US" sz="3200" dirty="0">
                <a:solidFill>
                  <a:srgbClr val="294B4D"/>
                </a:solidFill>
                <a:latin typeface="Gill Sans MT"/>
                <a:cs typeface="Gill Sans MT"/>
                <a:sym typeface="Gill Sans Light" charset="0"/>
              </a:rPr>
              <a:t>development partners since 2012</a:t>
            </a:r>
            <a:endParaRPr lang="en-US" dirty="0">
              <a:cs typeface="Calibri" charset="0"/>
            </a:endParaRPr>
          </a:p>
        </p:txBody>
      </p:sp>
      <p:sp>
        <p:nvSpPr>
          <p:cNvPr id="13317" name="AutoShape 5"/>
          <p:cNvSpPr>
            <a:spLocks/>
          </p:cNvSpPr>
          <p:nvPr/>
        </p:nvSpPr>
        <p:spPr bwMode="auto">
          <a:xfrm>
            <a:off x="1790700" y="3149600"/>
            <a:ext cx="5549900" cy="546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buClrTx/>
              <a:defRPr/>
            </a:pPr>
            <a:r>
              <a:rPr lang="en-US" sz="3200" dirty="0">
                <a:solidFill>
                  <a:srgbClr val="294B4D"/>
                </a:solidFill>
                <a:latin typeface="Gill Sans MT"/>
                <a:cs typeface="Gill Sans MT"/>
                <a:sym typeface="Gill Sans Light" charset="0"/>
              </a:rPr>
              <a:t>&amp; funding from the:</a:t>
            </a:r>
            <a:endParaRPr lang="en-US" dirty="0">
              <a:cs typeface="Calibri" charset="0"/>
            </a:endParaRPr>
          </a:p>
        </p:txBody>
      </p:sp>
      <p:pic>
        <p:nvPicPr>
          <p:cNvPr id="13318" name="Picture 6" descr="dropped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92575" y="3670300"/>
            <a:ext cx="2790825"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9" name="AutoShape 7"/>
          <p:cNvSpPr>
            <a:spLocks/>
          </p:cNvSpPr>
          <p:nvPr/>
        </p:nvSpPr>
        <p:spPr bwMode="auto">
          <a:xfrm>
            <a:off x="2513013" y="800100"/>
            <a:ext cx="4116388"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a:defRPr/>
            </a:pPr>
            <a:r>
              <a:rPr lang="en-US" sz="3600" dirty="0">
                <a:solidFill>
                  <a:srgbClr val="2B4B4D"/>
                </a:solidFill>
                <a:latin typeface="Gill Sans MT"/>
                <a:cs typeface="Gill Sans MT"/>
                <a:sym typeface="Gill Sans Light" charset="0"/>
              </a:rPr>
              <a:t>Avalon Community</a:t>
            </a:r>
            <a:endParaRPr lang="en-US" dirty="0">
              <a:cs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5361" name="Picture 1" descr="droppedImage.png"/>
          <p:cNvPicPr>
            <a:picLocks noChangeAspect="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4092575" y="3670300"/>
            <a:ext cx="2790825" cy="1257300"/>
          </a:xfrm>
          <a:prstGeom prst="rect">
            <a:avLst/>
          </a:prstGeom>
          <a:noFill/>
          <a:ln>
            <a:noFill/>
          </a:ln>
          <a:effectLst/>
          <a:extLst>
            <a:ext uri="{909E8E84-426E-40dd-AFC4-6F175D3DCCD1}">
              <a14:hiddenFill xmlns:a14="http://schemas.microsoft.com/office/drawing/2010/main">
                <a:solidFill>
                  <a:srgbClr val="FFFFFF">
                    <a:alpha val="50188"/>
                  </a:srgbClr>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2" name="AutoShape 2"/>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91CB2CF0-A1DF-1C41-ACF3-161BCC3117FB}" type="slidenum">
              <a:rPr lang="en-US" sz="1000">
                <a:solidFill>
                  <a:srgbClr val="9A9A9A"/>
                </a:solidFill>
                <a:cs typeface="Calibri" charset="0"/>
              </a:rPr>
              <a:pPr>
                <a:buClrTx/>
                <a:defRPr/>
              </a:pPr>
              <a:t>8</a:t>
            </a:fld>
            <a:endParaRPr lang="en-US">
              <a:cs typeface="Calibri" charset="0"/>
            </a:endParaRPr>
          </a:p>
        </p:txBody>
      </p:sp>
      <p:sp>
        <p:nvSpPr>
          <p:cNvPr id="15363" name="AutoShape 3"/>
          <p:cNvSpPr>
            <a:spLocks/>
          </p:cNvSpPr>
          <p:nvPr/>
        </p:nvSpPr>
        <p:spPr bwMode="auto">
          <a:xfrm>
            <a:off x="2589213" y="800100"/>
            <a:ext cx="3963988"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a:defRPr/>
            </a:pPr>
            <a:r>
              <a:rPr lang="en-US" sz="3600" dirty="0">
                <a:solidFill>
                  <a:srgbClr val="2B4B4D"/>
                </a:solidFill>
                <a:latin typeface="Gill Sans MT"/>
                <a:cs typeface="Gill Sans MT"/>
                <a:sym typeface="Gill Sans Light" charset="0"/>
              </a:rPr>
              <a:t>Avalon Community</a:t>
            </a:r>
            <a:endParaRPr lang="en-US" dirty="0">
              <a:cs typeface="Calibri" charset="0"/>
            </a:endParaRPr>
          </a:p>
        </p:txBody>
      </p:sp>
      <p:pic>
        <p:nvPicPr>
          <p:cNvPr id="15364" name="Picture 4" descr="image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 y="5249863"/>
            <a:ext cx="187960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65" name="Picture 5" descr="image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50100" y="2565400"/>
            <a:ext cx="1524000"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66" name="Picture 6" descr="image5.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60700" y="3074988"/>
            <a:ext cx="3759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67" name="Picture 7" descr="image6.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9550" y="2765425"/>
            <a:ext cx="2185988" cy="91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68" name="Picture 8" descr="image9.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43500" y="1543050"/>
            <a:ext cx="12954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69" name="Picture 9" descr="image11.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68363" y="4060825"/>
            <a:ext cx="2438400"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70" name="Picture 10" descr="image13.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273300" y="1981200"/>
            <a:ext cx="2717800"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71" name="Picture 11" descr="image14.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164013" y="5757863"/>
            <a:ext cx="38354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72" name="Picture 12" descr="droppedImage.png"/>
          <p:cNvPicPr>
            <a:picLocks noChangeAspect="1"/>
          </p:cNvPicPr>
          <p:nvPr/>
        </p:nvPicPr>
        <p:blipFill>
          <a:blip r:embed="rId13">
            <a:alphaModFix amt="50000"/>
            <a:extLst>
              <a:ext uri="{28A0092B-C50C-407E-A947-70E740481C1C}">
                <a14:useLocalDpi xmlns:a14="http://schemas.microsoft.com/office/drawing/2010/main" val="0"/>
              </a:ext>
            </a:extLst>
          </a:blip>
          <a:srcRect/>
          <a:stretch>
            <a:fillRect/>
          </a:stretch>
        </p:blipFill>
        <p:spPr bwMode="auto">
          <a:xfrm>
            <a:off x="6781800" y="1130300"/>
            <a:ext cx="1778000" cy="1066800"/>
          </a:xfrm>
          <a:prstGeom prst="rect">
            <a:avLst/>
          </a:prstGeom>
          <a:noFill/>
          <a:ln>
            <a:noFill/>
          </a:ln>
          <a:effectLst/>
          <a:extLst>
            <a:ext uri="{909E8E84-426E-40dd-AFC4-6F175D3DCCD1}">
              <a14:hiddenFill xmlns:a14="http://schemas.microsoft.com/office/drawing/2010/main">
                <a:solidFill>
                  <a:srgbClr val="FFFFFF">
                    <a:alpha val="50426"/>
                  </a:srgbClr>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73" name="Picture 13" descr="droppedImage.png"/>
          <p:cNvPicPr>
            <a:picLocks noChangeAspect="1"/>
          </p:cNvPicPr>
          <p:nvPr/>
        </p:nvPicPr>
        <p:blipFill>
          <a:blip r:embed="rId14">
            <a:alphaModFix amt="50000"/>
            <a:extLst>
              <a:ext uri="{28A0092B-C50C-407E-A947-70E740481C1C}">
                <a14:useLocalDpi xmlns:a14="http://schemas.microsoft.com/office/drawing/2010/main" val="0"/>
              </a:ext>
            </a:extLst>
          </a:blip>
          <a:srcRect/>
          <a:stretch>
            <a:fillRect/>
          </a:stretch>
        </p:blipFill>
        <p:spPr bwMode="auto">
          <a:xfrm>
            <a:off x="419100" y="1295400"/>
            <a:ext cx="2220913" cy="736600"/>
          </a:xfrm>
          <a:prstGeom prst="rect">
            <a:avLst/>
          </a:prstGeom>
          <a:noFill/>
          <a:ln>
            <a:noFill/>
          </a:ln>
          <a:effectLst/>
          <a:extLst>
            <a:ext uri="{909E8E84-426E-40dd-AFC4-6F175D3DCCD1}">
              <a14:hiddenFill xmlns:a14="http://schemas.microsoft.com/office/drawing/2010/main">
                <a:solidFill>
                  <a:srgbClr val="FFFFFF">
                    <a:alpha val="50426"/>
                  </a:srgbClr>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74" name="Picture 14" descr="image10.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792913" y="4445000"/>
            <a:ext cx="1752600"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7409" name="Picture 1" descr="droppedImage.png"/>
          <p:cNvPicPr>
            <a:picLocks noChangeAspect="1"/>
          </p:cNvPicPr>
          <p:nvPr/>
        </p:nvPicPr>
        <p:blipFill>
          <a:blip r:embed="rId4">
            <a:alphaModFix amt="25000"/>
            <a:extLst>
              <a:ext uri="{28A0092B-C50C-407E-A947-70E740481C1C}">
                <a14:useLocalDpi xmlns:a14="http://schemas.microsoft.com/office/drawing/2010/main" val="0"/>
              </a:ext>
            </a:extLst>
          </a:blip>
          <a:srcRect/>
          <a:stretch>
            <a:fillRect/>
          </a:stretch>
        </p:blipFill>
        <p:spPr bwMode="auto">
          <a:xfrm>
            <a:off x="4092575" y="3670300"/>
            <a:ext cx="2790825" cy="1257300"/>
          </a:xfrm>
          <a:prstGeom prst="rect">
            <a:avLst/>
          </a:prstGeom>
          <a:noFill/>
          <a:ln>
            <a:noFill/>
          </a:ln>
          <a:effectLst/>
          <a:extLst>
            <a:ext uri="{909E8E84-426E-40dd-AFC4-6F175D3DCCD1}">
              <a14:hiddenFill xmlns:a14="http://schemas.microsoft.com/office/drawing/2010/main">
                <a:solidFill>
                  <a:srgbClr val="FFFFFF">
                    <a:alpha val="24852"/>
                  </a:srgbClr>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0" name="AutoShape 2"/>
          <p:cNvSpPr>
            <a:spLocks/>
          </p:cNvSpPr>
          <p:nvPr/>
        </p:nvSpPr>
        <p:spPr bwMode="auto">
          <a:xfrm>
            <a:off x="457200" y="6338888"/>
            <a:ext cx="21748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buClrTx/>
              <a:defRPr/>
            </a:pPr>
            <a:fld id="{3F263518-55D4-DD4A-8625-94545AF136DC}" type="slidenum">
              <a:rPr lang="en-US" sz="1000">
                <a:solidFill>
                  <a:srgbClr val="9A9A9A"/>
                </a:solidFill>
                <a:cs typeface="Calibri" charset="0"/>
              </a:rPr>
              <a:pPr>
                <a:buClrTx/>
                <a:defRPr/>
              </a:pPr>
              <a:t>9</a:t>
            </a:fld>
            <a:endParaRPr lang="en-US">
              <a:cs typeface="Calibri" charset="0"/>
            </a:endParaRPr>
          </a:p>
        </p:txBody>
      </p:sp>
      <p:sp>
        <p:nvSpPr>
          <p:cNvPr id="17411" name="AutoShape 3"/>
          <p:cNvSpPr>
            <a:spLocks/>
          </p:cNvSpPr>
          <p:nvPr/>
        </p:nvSpPr>
        <p:spPr bwMode="auto">
          <a:xfrm>
            <a:off x="2589213" y="800100"/>
            <a:ext cx="3963988"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a:defRPr/>
            </a:pPr>
            <a:r>
              <a:rPr lang="en-US" sz="3600" dirty="0">
                <a:solidFill>
                  <a:srgbClr val="2B4B4D"/>
                </a:solidFill>
                <a:latin typeface="Gill Sans MT"/>
                <a:cs typeface="Gill Sans MT"/>
                <a:sym typeface="Gill Sans Light" charset="0"/>
              </a:rPr>
              <a:t>Avalon Community</a:t>
            </a:r>
            <a:endParaRPr lang="en-US" dirty="0">
              <a:cs typeface="Calibri" charset="0"/>
            </a:endParaRPr>
          </a:p>
        </p:txBody>
      </p:sp>
      <p:pic>
        <p:nvPicPr>
          <p:cNvPr id="17412" name="Picture 4" descr="image3.png"/>
          <p:cNvPicPr>
            <a:picLocks noChangeAspect="1"/>
          </p:cNvPicPr>
          <p:nvPr/>
        </p:nvPicPr>
        <p:blipFill>
          <a:blip r:embed="rId5">
            <a:alphaModFix amt="25000"/>
            <a:extLst>
              <a:ext uri="{28A0092B-C50C-407E-A947-70E740481C1C}">
                <a14:useLocalDpi xmlns:a14="http://schemas.microsoft.com/office/drawing/2010/main" val="0"/>
              </a:ext>
            </a:extLst>
          </a:blip>
          <a:srcRect/>
          <a:stretch>
            <a:fillRect/>
          </a:stretch>
        </p:blipFill>
        <p:spPr bwMode="auto">
          <a:xfrm>
            <a:off x="361950" y="5249863"/>
            <a:ext cx="1879600" cy="1079500"/>
          </a:xfrm>
          <a:prstGeom prst="rect">
            <a:avLst/>
          </a:prstGeom>
          <a:noFill/>
          <a:ln>
            <a:noFill/>
          </a:ln>
          <a:effectLst/>
          <a:extLst>
            <a:ext uri="{909E8E84-426E-40dd-AFC4-6F175D3DCCD1}">
              <a14:hiddenFill xmlns:a14="http://schemas.microsoft.com/office/drawing/2010/main">
                <a:solidFill>
                  <a:srgbClr val="FFFFFF">
                    <a:alpha val="24852"/>
                  </a:srgbClr>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3" name="Picture 5" descr="image4.png"/>
          <p:cNvPicPr>
            <a:picLocks noChangeAspect="1"/>
          </p:cNvPicPr>
          <p:nvPr/>
        </p:nvPicPr>
        <p:blipFill>
          <a:blip r:embed="rId6">
            <a:alphaModFix amt="25000"/>
            <a:extLst>
              <a:ext uri="{28A0092B-C50C-407E-A947-70E740481C1C}">
                <a14:useLocalDpi xmlns:a14="http://schemas.microsoft.com/office/drawing/2010/main" val="0"/>
              </a:ext>
            </a:extLst>
          </a:blip>
          <a:srcRect/>
          <a:stretch>
            <a:fillRect/>
          </a:stretch>
        </p:blipFill>
        <p:spPr bwMode="auto">
          <a:xfrm>
            <a:off x="7150100" y="2565400"/>
            <a:ext cx="1524000" cy="1511300"/>
          </a:xfrm>
          <a:prstGeom prst="rect">
            <a:avLst/>
          </a:prstGeom>
          <a:noFill/>
          <a:ln>
            <a:noFill/>
          </a:ln>
          <a:effectLst/>
          <a:extLst>
            <a:ext uri="{909E8E84-426E-40dd-AFC4-6F175D3DCCD1}">
              <a14:hiddenFill xmlns:a14="http://schemas.microsoft.com/office/drawing/2010/main">
                <a:solidFill>
                  <a:srgbClr val="FFFFFF">
                    <a:alpha val="24852"/>
                  </a:srgbClr>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4" name="Picture 6" descr="image5.png"/>
          <p:cNvPicPr>
            <a:picLocks noChangeAspect="1"/>
          </p:cNvPicPr>
          <p:nvPr/>
        </p:nvPicPr>
        <p:blipFill>
          <a:blip r:embed="rId7">
            <a:alphaModFix amt="25000"/>
            <a:extLst>
              <a:ext uri="{28A0092B-C50C-407E-A947-70E740481C1C}">
                <a14:useLocalDpi xmlns:a14="http://schemas.microsoft.com/office/drawing/2010/main" val="0"/>
              </a:ext>
            </a:extLst>
          </a:blip>
          <a:srcRect/>
          <a:stretch>
            <a:fillRect/>
          </a:stretch>
        </p:blipFill>
        <p:spPr bwMode="auto">
          <a:xfrm>
            <a:off x="3060700" y="3074988"/>
            <a:ext cx="3759200" cy="609600"/>
          </a:xfrm>
          <a:prstGeom prst="rect">
            <a:avLst/>
          </a:prstGeom>
          <a:noFill/>
          <a:ln>
            <a:noFill/>
          </a:ln>
          <a:effectLst/>
          <a:extLst>
            <a:ext uri="{909E8E84-426E-40dd-AFC4-6F175D3DCCD1}">
              <a14:hiddenFill xmlns:a14="http://schemas.microsoft.com/office/drawing/2010/main">
                <a:solidFill>
                  <a:srgbClr val="FFFFFF">
                    <a:alpha val="24852"/>
                  </a:srgbClr>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5" name="Picture 7" descr="image6.png"/>
          <p:cNvPicPr>
            <a:picLocks noChangeAspect="1"/>
          </p:cNvPicPr>
          <p:nvPr/>
        </p:nvPicPr>
        <p:blipFill>
          <a:blip r:embed="rId8">
            <a:alphaModFix amt="25000"/>
            <a:extLst>
              <a:ext uri="{28A0092B-C50C-407E-A947-70E740481C1C}">
                <a14:useLocalDpi xmlns:a14="http://schemas.microsoft.com/office/drawing/2010/main" val="0"/>
              </a:ext>
            </a:extLst>
          </a:blip>
          <a:srcRect/>
          <a:stretch>
            <a:fillRect/>
          </a:stretch>
        </p:blipFill>
        <p:spPr bwMode="auto">
          <a:xfrm>
            <a:off x="209550" y="2765425"/>
            <a:ext cx="2185988" cy="919163"/>
          </a:xfrm>
          <a:prstGeom prst="rect">
            <a:avLst/>
          </a:prstGeom>
          <a:noFill/>
          <a:ln>
            <a:noFill/>
          </a:ln>
          <a:effectLst/>
          <a:extLst>
            <a:ext uri="{909E8E84-426E-40dd-AFC4-6F175D3DCCD1}">
              <a14:hiddenFill xmlns:a14="http://schemas.microsoft.com/office/drawing/2010/main">
                <a:solidFill>
                  <a:srgbClr val="FFFFFF">
                    <a:alpha val="24852"/>
                  </a:srgbClr>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6" name="Picture 8" descr="image9.png"/>
          <p:cNvPicPr>
            <a:picLocks noChangeAspect="1"/>
          </p:cNvPicPr>
          <p:nvPr/>
        </p:nvPicPr>
        <p:blipFill>
          <a:blip r:embed="rId9">
            <a:alphaModFix amt="25000"/>
            <a:extLst>
              <a:ext uri="{28A0092B-C50C-407E-A947-70E740481C1C}">
                <a14:useLocalDpi xmlns:a14="http://schemas.microsoft.com/office/drawing/2010/main" val="0"/>
              </a:ext>
            </a:extLst>
          </a:blip>
          <a:srcRect/>
          <a:stretch>
            <a:fillRect/>
          </a:stretch>
        </p:blipFill>
        <p:spPr bwMode="auto">
          <a:xfrm>
            <a:off x="5143500" y="1543050"/>
            <a:ext cx="1295400" cy="1295400"/>
          </a:xfrm>
          <a:prstGeom prst="rect">
            <a:avLst/>
          </a:prstGeom>
          <a:noFill/>
          <a:ln>
            <a:noFill/>
          </a:ln>
          <a:effectLst/>
          <a:extLst>
            <a:ext uri="{909E8E84-426E-40dd-AFC4-6F175D3DCCD1}">
              <a14:hiddenFill xmlns:a14="http://schemas.microsoft.com/office/drawing/2010/main">
                <a:solidFill>
                  <a:srgbClr val="FFFFFF">
                    <a:alpha val="24852"/>
                  </a:srgbClr>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7" name="Picture 9" descr="image10.jpg"/>
          <p:cNvPicPr>
            <a:picLocks noChangeAspect="1"/>
          </p:cNvPicPr>
          <p:nvPr/>
        </p:nvPicPr>
        <p:blipFill>
          <a:blip r:embed="rId10">
            <a:alphaModFix amt="25000"/>
            <a:extLst>
              <a:ext uri="{28A0092B-C50C-407E-A947-70E740481C1C}">
                <a14:useLocalDpi xmlns:a14="http://schemas.microsoft.com/office/drawing/2010/main" val="0"/>
              </a:ext>
            </a:extLst>
          </a:blip>
          <a:srcRect/>
          <a:stretch>
            <a:fillRect/>
          </a:stretch>
        </p:blipFill>
        <p:spPr bwMode="auto">
          <a:xfrm>
            <a:off x="6792913" y="4445000"/>
            <a:ext cx="1752600" cy="1104900"/>
          </a:xfrm>
          <a:prstGeom prst="rect">
            <a:avLst/>
          </a:prstGeom>
          <a:noFill/>
          <a:ln>
            <a:noFill/>
          </a:ln>
          <a:effectLst/>
          <a:extLst>
            <a:ext uri="{909E8E84-426E-40dd-AFC4-6F175D3DCCD1}">
              <a14:hiddenFill xmlns:a14="http://schemas.microsoft.com/office/drawing/2010/main">
                <a:solidFill>
                  <a:srgbClr val="FFFFFF">
                    <a:alpha val="24852"/>
                  </a:srgbClr>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8" name="Picture 10" descr="image11.png"/>
          <p:cNvPicPr>
            <a:picLocks noChangeAspect="1"/>
          </p:cNvPicPr>
          <p:nvPr/>
        </p:nvPicPr>
        <p:blipFill>
          <a:blip r:embed="rId11">
            <a:alphaModFix amt="25000"/>
            <a:extLst>
              <a:ext uri="{28A0092B-C50C-407E-A947-70E740481C1C}">
                <a14:useLocalDpi xmlns:a14="http://schemas.microsoft.com/office/drawing/2010/main" val="0"/>
              </a:ext>
            </a:extLst>
          </a:blip>
          <a:srcRect/>
          <a:stretch>
            <a:fillRect/>
          </a:stretch>
        </p:blipFill>
        <p:spPr bwMode="auto">
          <a:xfrm>
            <a:off x="868363" y="4060825"/>
            <a:ext cx="2438400" cy="1016000"/>
          </a:xfrm>
          <a:prstGeom prst="rect">
            <a:avLst/>
          </a:prstGeom>
          <a:noFill/>
          <a:ln>
            <a:noFill/>
          </a:ln>
          <a:effectLst/>
          <a:extLst>
            <a:ext uri="{909E8E84-426E-40dd-AFC4-6F175D3DCCD1}">
              <a14:hiddenFill xmlns:a14="http://schemas.microsoft.com/office/drawing/2010/main">
                <a:solidFill>
                  <a:srgbClr val="FFFFFF">
                    <a:alpha val="24852"/>
                  </a:srgbClr>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9" name="Picture 11" descr="image13.png"/>
          <p:cNvPicPr>
            <a:picLocks noChangeAspect="1"/>
          </p:cNvPicPr>
          <p:nvPr/>
        </p:nvPicPr>
        <p:blipFill>
          <a:blip r:embed="rId12">
            <a:alphaModFix amt="25000"/>
            <a:extLst>
              <a:ext uri="{28A0092B-C50C-407E-A947-70E740481C1C}">
                <a14:useLocalDpi xmlns:a14="http://schemas.microsoft.com/office/drawing/2010/main" val="0"/>
              </a:ext>
            </a:extLst>
          </a:blip>
          <a:srcRect/>
          <a:stretch>
            <a:fillRect/>
          </a:stretch>
        </p:blipFill>
        <p:spPr bwMode="auto">
          <a:xfrm>
            <a:off x="2273300" y="1981200"/>
            <a:ext cx="2717800" cy="1104900"/>
          </a:xfrm>
          <a:prstGeom prst="rect">
            <a:avLst/>
          </a:prstGeom>
          <a:noFill/>
          <a:ln>
            <a:noFill/>
          </a:ln>
          <a:effectLst/>
          <a:extLst>
            <a:ext uri="{909E8E84-426E-40dd-AFC4-6F175D3DCCD1}">
              <a14:hiddenFill xmlns:a14="http://schemas.microsoft.com/office/drawing/2010/main">
                <a:solidFill>
                  <a:srgbClr val="FFFFFF">
                    <a:alpha val="24852"/>
                  </a:srgbClr>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20" name="Picture 12" descr="image14.png"/>
          <p:cNvPicPr>
            <a:picLocks noChangeAspect="1"/>
          </p:cNvPicPr>
          <p:nvPr/>
        </p:nvPicPr>
        <p:blipFill>
          <a:blip r:embed="rId13">
            <a:alphaModFix amt="25000"/>
            <a:extLst>
              <a:ext uri="{28A0092B-C50C-407E-A947-70E740481C1C}">
                <a14:useLocalDpi xmlns:a14="http://schemas.microsoft.com/office/drawing/2010/main" val="0"/>
              </a:ext>
            </a:extLst>
          </a:blip>
          <a:srcRect/>
          <a:stretch>
            <a:fillRect/>
          </a:stretch>
        </p:blipFill>
        <p:spPr bwMode="auto">
          <a:xfrm>
            <a:off x="4164013" y="5757863"/>
            <a:ext cx="3835400" cy="469900"/>
          </a:xfrm>
          <a:prstGeom prst="rect">
            <a:avLst/>
          </a:prstGeom>
          <a:noFill/>
          <a:ln>
            <a:noFill/>
          </a:ln>
          <a:effectLst/>
          <a:extLst>
            <a:ext uri="{909E8E84-426E-40dd-AFC4-6F175D3DCCD1}">
              <a14:hiddenFill xmlns:a14="http://schemas.microsoft.com/office/drawing/2010/main">
                <a:solidFill>
                  <a:srgbClr val="FFFFFF">
                    <a:alpha val="24852"/>
                  </a:srgbClr>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21" name="Picture 13" descr="droppedImage.png"/>
          <p:cNvPicPr>
            <a:picLocks noChangeAspect="1"/>
          </p:cNvPicPr>
          <p:nvPr/>
        </p:nvPicPr>
        <p:blipFill>
          <a:blip r:embed="rId14">
            <a:alphaModFix amt="25000"/>
            <a:extLst>
              <a:ext uri="{28A0092B-C50C-407E-A947-70E740481C1C}">
                <a14:useLocalDpi xmlns:a14="http://schemas.microsoft.com/office/drawing/2010/main" val="0"/>
              </a:ext>
            </a:extLst>
          </a:blip>
          <a:srcRect/>
          <a:stretch>
            <a:fillRect/>
          </a:stretch>
        </p:blipFill>
        <p:spPr bwMode="auto">
          <a:xfrm>
            <a:off x="6781800" y="1130300"/>
            <a:ext cx="1778000" cy="1066800"/>
          </a:xfrm>
          <a:prstGeom prst="rect">
            <a:avLst/>
          </a:prstGeom>
          <a:noFill/>
          <a:ln>
            <a:noFill/>
          </a:ln>
          <a:effectLst/>
          <a:extLst>
            <a:ext uri="{909E8E84-426E-40dd-AFC4-6F175D3DCCD1}">
              <a14:hiddenFill xmlns:a14="http://schemas.microsoft.com/office/drawing/2010/main">
                <a:solidFill>
                  <a:srgbClr val="FFFFFF">
                    <a:alpha val="24852"/>
                  </a:srgbClr>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22" name="Picture 14" descr="droppedImage.png"/>
          <p:cNvPicPr>
            <a:picLocks noChangeAspect="1"/>
          </p:cNvPicPr>
          <p:nvPr/>
        </p:nvPicPr>
        <p:blipFill>
          <a:blip r:embed="rId15">
            <a:alphaModFix amt="25000"/>
            <a:extLst>
              <a:ext uri="{28A0092B-C50C-407E-A947-70E740481C1C}">
                <a14:useLocalDpi xmlns:a14="http://schemas.microsoft.com/office/drawing/2010/main" val="0"/>
              </a:ext>
            </a:extLst>
          </a:blip>
          <a:srcRect/>
          <a:stretch>
            <a:fillRect/>
          </a:stretch>
        </p:blipFill>
        <p:spPr bwMode="auto">
          <a:xfrm>
            <a:off x="419100" y="1295400"/>
            <a:ext cx="2220913" cy="736600"/>
          </a:xfrm>
          <a:prstGeom prst="rect">
            <a:avLst/>
          </a:prstGeom>
          <a:noFill/>
          <a:ln>
            <a:noFill/>
          </a:ln>
          <a:effectLst/>
          <a:extLst>
            <a:ext uri="{909E8E84-426E-40dd-AFC4-6F175D3DCCD1}">
              <a14:hiddenFill xmlns:a14="http://schemas.microsoft.com/office/drawing/2010/main">
                <a:solidFill>
                  <a:srgbClr val="FFFFFF">
                    <a:alpha val="24852"/>
                  </a:srgbClr>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23" name="Picture 15" descr="image7.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164013" y="4929188"/>
            <a:ext cx="24384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24" name="Picture 16" descr="image8.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09825" y="5154613"/>
            <a:ext cx="15875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3585F"/>
      </a:dk1>
      <a:lt1>
        <a:srgbClr val="7A9D86"/>
      </a:lt1>
      <a:dk2>
        <a:srgbClr val="9D2374"/>
      </a:dk2>
      <a:lt2>
        <a:srgbClr val="DCDEE0"/>
      </a:lt2>
      <a:accent1>
        <a:srgbClr val="0365C0"/>
      </a:accent1>
      <a:accent2>
        <a:srgbClr val="00882B"/>
      </a:accent2>
      <a:accent3>
        <a:srgbClr val="CCACBC"/>
      </a:accent3>
      <a:accent4>
        <a:srgbClr val="678572"/>
      </a:accent4>
      <a:accent5>
        <a:srgbClr val="AAB8DC"/>
      </a:accent5>
      <a:accent6>
        <a:srgbClr val="007B26"/>
      </a:accent6>
      <a:hlink>
        <a:srgbClr val="0000FF"/>
      </a:hlink>
      <a:folHlink>
        <a:srgbClr val="FF00FF"/>
      </a:folHlink>
    </a:clrScheme>
    <a:fontScheme name="Office Theme">
      <a:majorFont>
        <a:latin typeface="Calibri"/>
        <a:ea typeface="ＭＳ Ｐゴシック"/>
        <a:cs typeface="Calibri"/>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342900" marR="0" indent="0" algn="l" defTabSz="457200" rtl="0" eaLnBrk="1" fontAlgn="base" latinLnBrk="0" hangingPunct="0">
          <a:lnSpc>
            <a:spcPct val="100000"/>
          </a:lnSpc>
          <a:spcBef>
            <a:spcPct val="0"/>
          </a:spcBef>
          <a:spcAft>
            <a:spcPct val="0"/>
          </a:spcAft>
          <a:buClr>
            <a:srgbClr val="000000"/>
          </a:buClr>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Calibri" charset="0"/>
            <a:sym typeface="Calibri"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342900" marR="0" indent="0" algn="l" defTabSz="457200" rtl="0" eaLnBrk="1" fontAlgn="base" latinLnBrk="0" hangingPunct="0">
          <a:lnSpc>
            <a:spcPct val="100000"/>
          </a:lnSpc>
          <a:spcBef>
            <a:spcPct val="0"/>
          </a:spcBef>
          <a:spcAft>
            <a:spcPct val="0"/>
          </a:spcAft>
          <a:buClr>
            <a:srgbClr val="000000"/>
          </a:buClr>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Calibri" charset="0"/>
            <a:sym typeface="Calibri"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193</TotalTime>
  <Words>1429</Words>
  <Application>Microsoft Macintosh PowerPoint</Application>
  <PresentationFormat>On-screen Show (4:3)</PresentationFormat>
  <Paragraphs>175</Paragraphs>
  <Slides>39</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Calibri</vt:lpstr>
      <vt:lpstr>ＭＳ Ｐゴシック</vt:lpstr>
      <vt:lpstr>Arial</vt:lpstr>
      <vt:lpstr>Helvetica</vt:lpstr>
      <vt:lpstr>Lucida Grande</vt:lpstr>
      <vt:lpstr>Gill Sans Light</vt:lpstr>
      <vt:lpstr>Gill Sans</vt:lpstr>
      <vt:lpstr>Gill Sans SemiBold</vt:lpstr>
      <vt:lpstr>Office Theme</vt:lpstr>
      <vt:lpstr>BUILDING FOR OTHERS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FOR OTHERS </dc:title>
  <cp:lastModifiedBy>Michael B. Klein</cp:lastModifiedBy>
  <cp:revision>17</cp:revision>
  <dcterms:modified xsi:type="dcterms:W3CDTF">2014-03-26T16:17:55Z</dcterms:modified>
</cp:coreProperties>
</file>