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</p:sldMasterIdLst>
  <p:notesMasterIdLst>
    <p:notesMasterId r:id="rId73"/>
  </p:notesMasterIdLst>
  <p:sldIdLst>
    <p:sldId id="256" r:id="rId2"/>
    <p:sldId id="354" r:id="rId3"/>
    <p:sldId id="348" r:id="rId4"/>
    <p:sldId id="347" r:id="rId5"/>
    <p:sldId id="349" r:id="rId6"/>
    <p:sldId id="350" r:id="rId7"/>
    <p:sldId id="259" r:id="rId8"/>
    <p:sldId id="260" r:id="rId9"/>
    <p:sldId id="261" r:id="rId10"/>
    <p:sldId id="263" r:id="rId11"/>
    <p:sldId id="267" r:id="rId12"/>
    <p:sldId id="266" r:id="rId13"/>
    <p:sldId id="270" r:id="rId14"/>
    <p:sldId id="272" r:id="rId15"/>
    <p:sldId id="278" r:id="rId16"/>
    <p:sldId id="275" r:id="rId17"/>
    <p:sldId id="277" r:id="rId18"/>
    <p:sldId id="279" r:id="rId19"/>
    <p:sldId id="281" r:id="rId20"/>
    <p:sldId id="282" r:id="rId21"/>
    <p:sldId id="283" r:id="rId22"/>
    <p:sldId id="284" r:id="rId23"/>
    <p:sldId id="285" r:id="rId24"/>
    <p:sldId id="286" r:id="rId25"/>
    <p:sldId id="341" r:id="rId26"/>
    <p:sldId id="287" r:id="rId27"/>
    <p:sldId id="288" r:id="rId28"/>
    <p:sldId id="290" r:id="rId29"/>
    <p:sldId id="289" r:id="rId30"/>
    <p:sldId id="291" r:id="rId31"/>
    <p:sldId id="293" r:id="rId32"/>
    <p:sldId id="352" r:id="rId33"/>
    <p:sldId id="292" r:id="rId34"/>
    <p:sldId id="295" r:id="rId35"/>
    <p:sldId id="301" r:id="rId36"/>
    <p:sldId id="302" r:id="rId37"/>
    <p:sldId id="342" r:id="rId38"/>
    <p:sldId id="304" r:id="rId39"/>
    <p:sldId id="305" r:id="rId40"/>
    <p:sldId id="306" r:id="rId41"/>
    <p:sldId id="307" r:id="rId42"/>
    <p:sldId id="353" r:id="rId43"/>
    <p:sldId id="313" r:id="rId44"/>
    <p:sldId id="314" r:id="rId45"/>
    <p:sldId id="315" r:id="rId46"/>
    <p:sldId id="351" r:id="rId47"/>
    <p:sldId id="318" r:id="rId48"/>
    <p:sldId id="319" r:id="rId49"/>
    <p:sldId id="320" r:id="rId50"/>
    <p:sldId id="321" r:id="rId51"/>
    <p:sldId id="322" r:id="rId52"/>
    <p:sldId id="323" r:id="rId53"/>
    <p:sldId id="324" r:id="rId54"/>
    <p:sldId id="343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280" r:id="rId63"/>
    <p:sldId id="332" r:id="rId64"/>
    <p:sldId id="333" r:id="rId65"/>
    <p:sldId id="334" r:id="rId66"/>
    <p:sldId id="335" r:id="rId67"/>
    <p:sldId id="336" r:id="rId68"/>
    <p:sldId id="344" r:id="rId69"/>
    <p:sldId id="345" r:id="rId70"/>
    <p:sldId id="346" r:id="rId71"/>
    <p:sldId id="340" r:id="rId72"/>
  </p:sldIdLst>
  <p:sldSz cx="9144000" cy="6858000" type="screen4x3"/>
  <p:notesSz cx="6400800" cy="8686800"/>
  <p:embeddedFontLst>
    <p:embeddedFont>
      <p:font typeface="Lato" panose="020B0604020202020204" charset="0"/>
      <p:regular r:id="rId74"/>
      <p:bold r:id="rId75"/>
      <p:italic r:id="rId76"/>
      <p:boldItalic r:id="rId77"/>
    </p:embeddedFont>
    <p:embeddedFont>
      <p:font typeface="Wingdings 3" panose="05040102010807070707" pitchFamily="18" charset="2"/>
      <p:regular r:id="rId78"/>
    </p:embeddedFont>
    <p:embeddedFont>
      <p:font typeface="Merriweather Sans" panose="020B0604020202020204" charset="0"/>
      <p:regular r:id="rId79"/>
      <p:bold r:id="rId80"/>
      <p:italic r:id="rId81"/>
      <p:boldItalic r:id="rId82"/>
    </p:embeddedFon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Wingdings 2" panose="05020102010507070707" pitchFamily="18" charset="2"/>
      <p:regular r:id="rId8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3.fntdata"/><Relationship Id="rId84" Type="http://schemas.openxmlformats.org/officeDocument/2006/relationships/font" Target="fonts/font11.fntdata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87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9.fntdata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7.fntdata"/><Relationship Id="rId85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434340"/>
          </a:xfrm>
          <a:prstGeom prst="rect">
            <a:avLst/>
          </a:prstGeom>
        </p:spPr>
        <p:txBody>
          <a:bodyPr vert="horz" lIns="86204" tIns="43102" rIns="86204" bIns="43102" rtlCol="0"/>
          <a:lstStyle>
            <a:lvl1pPr algn="l">
              <a:defRPr sz="11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434340"/>
          </a:xfrm>
          <a:prstGeom prst="rect">
            <a:avLst/>
          </a:prstGeom>
        </p:spPr>
        <p:txBody>
          <a:bodyPr vert="horz" lIns="86204" tIns="43102" rIns="86204" bIns="43102" rtlCol="0"/>
          <a:lstStyle>
            <a:lvl1pPr algn="r">
              <a:defRPr sz="1100"/>
            </a:lvl1pPr>
          </a:lstStyle>
          <a:p>
            <a:fld id="{66F89F67-E2D6-4CD6-A18F-16B03D9152B7}" type="datetimeFigureOut">
              <a:rPr lang="en-CA" smtClean="0"/>
              <a:t>26/03/2014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28700" y="650875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204" tIns="43102" rIns="86204" bIns="43102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40080" y="4126230"/>
            <a:ext cx="5120640" cy="3909060"/>
          </a:xfrm>
          <a:prstGeom prst="rect">
            <a:avLst/>
          </a:prstGeom>
        </p:spPr>
        <p:txBody>
          <a:bodyPr vert="horz" lIns="86204" tIns="43102" rIns="86204" bIns="4310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250952"/>
            <a:ext cx="2773680" cy="434340"/>
          </a:xfrm>
          <a:prstGeom prst="rect">
            <a:avLst/>
          </a:prstGeom>
        </p:spPr>
        <p:txBody>
          <a:bodyPr vert="horz" lIns="86204" tIns="43102" rIns="86204" bIns="43102" rtlCol="0" anchor="b"/>
          <a:lstStyle>
            <a:lvl1pPr algn="l">
              <a:defRPr sz="11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25639" y="8250952"/>
            <a:ext cx="2773680" cy="434340"/>
          </a:xfrm>
          <a:prstGeom prst="rect">
            <a:avLst/>
          </a:prstGeom>
        </p:spPr>
        <p:txBody>
          <a:bodyPr vert="horz" lIns="86204" tIns="43102" rIns="86204" bIns="43102" rtlCol="0" anchor="b"/>
          <a:lstStyle>
            <a:lvl1pPr algn="r">
              <a:defRPr sz="1100"/>
            </a:lvl1pPr>
          </a:lstStyle>
          <a:p>
            <a:fld id="{D115210C-9F42-4B77-B602-48F478504BF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553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2362200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>
              <a:defRPr sz="4800" b="0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85800" y="4264152"/>
            <a:ext cx="8077200" cy="381000"/>
          </a:xfrm>
        </p:spPr>
        <p:txBody>
          <a:bodyPr lIns="118872" tIns="0" rIns="45720" bIns="0" anchor="b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86938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ancy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400" b="0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257800"/>
            <a:ext cx="8077200" cy="381000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533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opic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539931"/>
          </a:xfrm>
        </p:spPr>
        <p:txBody>
          <a:bodyPr>
            <a:noAutofit/>
          </a:bodyPr>
          <a:lstStyle>
            <a:lvl1pPr algn="ctr">
              <a:defRPr sz="4800" b="0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ic with Sourc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539931"/>
          </a:xfrm>
        </p:spPr>
        <p:txBody>
          <a:bodyPr>
            <a:noAutofit/>
          </a:bodyPr>
          <a:lstStyle>
            <a:lvl1pPr algn="ctr">
              <a:defRPr sz="4800" b="0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6400800"/>
            <a:ext cx="8229600" cy="32918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7694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ort 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886200"/>
            <a:ext cx="8229600" cy="777930"/>
          </a:xfrm>
        </p:spPr>
        <p:txBody>
          <a:bodyPr>
            <a:normAutofit/>
          </a:bodyPr>
          <a:lstStyle>
            <a:lvl1pPr algn="r">
              <a:defRPr sz="2800" b="0">
                <a:latin typeface="Lato" panose="020F0502020204030203" pitchFamily="34" charset="0"/>
              </a:defRPr>
            </a:lvl1pPr>
            <a:extLst/>
          </a:lstStyle>
          <a:p>
            <a:r>
              <a:rPr kumimoji="0" lang="en-US" dirty="0" smtClean="0"/>
              <a:t>Click to edit Master text style</a:t>
            </a:r>
            <a:endParaRPr kumimoji="0"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6400800"/>
            <a:ext cx="8229600" cy="32918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1752600"/>
            <a:ext cx="8229600" cy="2133600"/>
          </a:xfrm>
        </p:spPr>
        <p:txBody>
          <a:bodyPr lIns="118872" tIns="0" rIns="45720" bIns="0" anchor="ctr">
            <a:normAutofit/>
          </a:bodyPr>
          <a:lstStyle>
            <a:lvl1pPr marL="0" indent="0" algn="ctr">
              <a:buNone/>
              <a:defRPr sz="48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dirty="0" smtClean="0"/>
              <a:t>Click to edit Master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276403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681451"/>
            <a:ext cx="8229600" cy="777930"/>
          </a:xfrm>
        </p:spPr>
        <p:txBody>
          <a:bodyPr>
            <a:normAutofit/>
          </a:bodyPr>
          <a:lstStyle>
            <a:lvl1pPr algn="r">
              <a:defRPr sz="2400" b="0">
                <a:latin typeface="Lato" panose="020F0502020204030203" pitchFamily="34" charset="0"/>
              </a:defRPr>
            </a:lvl1pPr>
            <a:extLst/>
          </a:lstStyle>
          <a:p>
            <a:r>
              <a:rPr kumimoji="0" lang="en-US" dirty="0" smtClean="0"/>
              <a:t>Click to edit Master text style</a:t>
            </a:r>
            <a:endParaRPr kumimoji="0"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6400800"/>
            <a:ext cx="8229600" cy="32918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57200" y="685800"/>
            <a:ext cx="8229600" cy="3962400"/>
          </a:xfrm>
        </p:spPr>
        <p:txBody>
          <a:bodyPr lIns="118872" tIns="0" rIns="45720" bIns="0" anchor="ctr">
            <a:normAutofit/>
          </a:bodyPr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847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6528816"/>
            <a:ext cx="9144000" cy="32918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4572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6" r:id="rId3"/>
    <p:sldLayoutId id="2147483674" r:id="rId4"/>
    <p:sldLayoutId id="2147483672" r:id="rId5"/>
    <p:sldLayoutId id="2147483675" r:id="rId6"/>
    <p:sldLayoutId id="2147483669" r:id="rId7"/>
    <p:sldLayoutId id="2147483667" r:id="rId8"/>
    <p:sldLayoutId id="2147483664" r:id="rId9"/>
    <p:sldLayoutId id="2147483665" r:id="rId10"/>
    <p:sldLayoutId id="2147483661" r:id="rId11"/>
    <p:sldLayoutId id="2147483668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000" b="0" kern="1200">
          <a:solidFill>
            <a:schemeClr val="accent1">
              <a:satMod val="150000"/>
            </a:schemeClr>
          </a:solidFill>
          <a:effectLst/>
          <a:latin typeface="Merriweather Sans" panose="02000503060000020004" pitchFamily="2" charset="0"/>
          <a:ea typeface="+mj-ea"/>
          <a:cs typeface="+mj-cs"/>
        </a:defRPr>
      </a:lvl1pPr>
      <a:extLst/>
    </p:titleStyle>
    <p:bodyStyle>
      <a:lvl1pPr marL="713232" indent="-320040" algn="l" rtl="0" eaLnBrk="1" latinLnBrk="0" hangingPunct="1">
        <a:lnSpc>
          <a:spcPct val="114000"/>
        </a:lnSpc>
        <a:spcBef>
          <a:spcPts val="0"/>
        </a:spcBef>
        <a:buClr>
          <a:schemeClr val="accent1">
            <a:lumMod val="60000"/>
            <a:lumOff val="40000"/>
          </a:schemeClr>
        </a:buClr>
        <a:buSzPct val="80000"/>
        <a:buFont typeface="Wingdings 2"/>
        <a:buChar char=""/>
        <a:defRPr kumimoji="0" sz="3200" kern="1200">
          <a:solidFill>
            <a:schemeClr val="bg1">
              <a:lumMod val="95000"/>
            </a:schemeClr>
          </a:solidFill>
          <a:latin typeface="Lato" panose="020F0502020204030203" pitchFamily="34" charset="0"/>
          <a:ea typeface="+mn-ea"/>
          <a:cs typeface="+mn-cs"/>
        </a:defRPr>
      </a:lvl1pPr>
      <a:lvl2pPr marL="1005840" indent="-274320" algn="l" rtl="0" eaLnBrk="1" latinLnBrk="0" hangingPunct="1">
        <a:lnSpc>
          <a:spcPct val="114000"/>
        </a:lnSpc>
        <a:spcBef>
          <a:spcPct val="20000"/>
        </a:spcBef>
        <a:buClr>
          <a:schemeClr val="accent2">
            <a:lumMod val="60000"/>
            <a:lumOff val="40000"/>
          </a:schemeClr>
        </a:buClr>
        <a:buSzPct val="90000"/>
        <a:buFont typeface="Wingdings"/>
        <a:buChar char=""/>
        <a:defRPr kumimoji="0" sz="2800" kern="1200">
          <a:solidFill>
            <a:schemeClr val="bg1">
              <a:lumMod val="95000"/>
            </a:schemeClr>
          </a:solidFill>
          <a:latin typeface="Lato" panose="020F0502020204030203" pitchFamily="34" charset="0"/>
          <a:ea typeface="+mn-ea"/>
          <a:cs typeface="+mn-cs"/>
        </a:defRPr>
      </a:lvl2pPr>
      <a:lvl3pPr marL="1271016" indent="-228600" algn="l" rtl="0" eaLnBrk="1" latinLnBrk="0" hangingPunct="1">
        <a:lnSpc>
          <a:spcPct val="114000"/>
        </a:lnSpc>
        <a:spcBef>
          <a:spcPct val="20000"/>
        </a:spcBef>
        <a:buClr>
          <a:schemeClr val="accent3">
            <a:lumMod val="60000"/>
            <a:lumOff val="40000"/>
          </a:schemeClr>
        </a:buClr>
        <a:buFont typeface="Arial"/>
        <a:buChar char="▪"/>
        <a:defRPr kumimoji="0" sz="2400" kern="1200">
          <a:solidFill>
            <a:schemeClr val="bg1">
              <a:lumMod val="95000"/>
            </a:schemeClr>
          </a:solidFill>
          <a:latin typeface="Lato" panose="020F0502020204030203" pitchFamily="34" charset="0"/>
          <a:ea typeface="+mn-ea"/>
          <a:cs typeface="+mn-cs"/>
        </a:defRPr>
      </a:lvl3pPr>
      <a:lvl4pPr marL="1490472" indent="-182880" algn="l" rtl="0" eaLnBrk="1" latinLnBrk="0" hangingPunct="1">
        <a:lnSpc>
          <a:spcPct val="114000"/>
        </a:lnSpc>
        <a:spcBef>
          <a:spcPct val="20000"/>
        </a:spcBef>
        <a:buClr>
          <a:schemeClr val="accent4">
            <a:lumMod val="40000"/>
            <a:lumOff val="60000"/>
          </a:schemeClr>
        </a:buClr>
        <a:buFont typeface="Arial"/>
        <a:buChar char="▪"/>
        <a:defRPr kumimoji="0" sz="2000" kern="1200">
          <a:solidFill>
            <a:schemeClr val="bg1">
              <a:lumMod val="95000"/>
            </a:schemeClr>
          </a:solidFill>
          <a:latin typeface="Lato" panose="020F0502020204030203" pitchFamily="34" charset="0"/>
          <a:ea typeface="+mn-ea"/>
          <a:cs typeface="+mn-cs"/>
        </a:defRPr>
      </a:lvl4pPr>
      <a:lvl5pPr marL="1700784" indent="-182880" algn="l" rtl="0" eaLnBrk="1" latinLnBrk="0" hangingPunct="1">
        <a:lnSpc>
          <a:spcPct val="114000"/>
        </a:lnSpc>
        <a:spcBef>
          <a:spcPct val="20000"/>
        </a:spcBef>
        <a:buClr>
          <a:schemeClr val="accent5">
            <a:lumMod val="60000"/>
            <a:lumOff val="40000"/>
          </a:schemeClr>
        </a:buClr>
        <a:buFont typeface="Wingdings 3"/>
        <a:buChar char=""/>
        <a:defRPr kumimoji="0" lang="en-US" sz="2000" kern="1200" smtClean="0">
          <a:solidFill>
            <a:schemeClr val="bg1">
              <a:lumMod val="95000"/>
            </a:schemeClr>
          </a:solidFill>
          <a:latin typeface="Lato" panose="020F0502020204030203" pitchFamily="34" charset="0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2200"/>
            <a:ext cx="8077200" cy="2133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are All Disabled!</a:t>
            </a:r>
            <a:br>
              <a:rPr lang="en-US" dirty="0" smtClean="0"/>
            </a:br>
            <a:r>
              <a:rPr lang="en-US" dirty="0" smtClean="0"/>
              <a:t>Making Your Part of the</a:t>
            </a:r>
            <a:br>
              <a:rPr lang="en-US" dirty="0" smtClean="0"/>
            </a:br>
            <a:r>
              <a:rPr lang="en-US" dirty="0" smtClean="0"/>
              <a:t>Web Accessible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724400"/>
            <a:ext cx="8077200" cy="1143000"/>
          </a:xfrm>
        </p:spPr>
        <p:txBody>
          <a:bodyPr anchor="t"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Cynthia Ng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@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TheRealArty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Code4Lib 2014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76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You Care?</a:t>
            </a:r>
          </a:p>
        </p:txBody>
      </p:sp>
    </p:spTree>
    <p:extLst>
      <p:ext uri="{BB962C8B-B14F-4D97-AF65-F5344CB8AC3E}">
        <p14:creationId xmlns:p14="http://schemas.microsoft.com/office/powerpoint/2010/main" val="39949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514600"/>
            <a:ext cx="4114800" cy="1539931"/>
          </a:xfrm>
        </p:spPr>
        <p:txBody>
          <a:bodyPr/>
          <a:lstStyle/>
          <a:p>
            <a:r>
              <a:rPr lang="en-US" sz="5700" dirty="0" smtClean="0"/>
              <a:t>Disability &gt;</a:t>
            </a:r>
            <a:endParaRPr lang="en-US" sz="57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Based on the USA 2010 Census &amp; Canada 2006 Census</a:t>
            </a:r>
            <a:endParaRPr lang="en-US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572000" y="2514600"/>
            <a:ext cx="4191000" cy="1539931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0" kern="1200">
                <a:solidFill>
                  <a:schemeClr val="accent1">
                    <a:satMod val="150000"/>
                  </a:schemeClr>
                </a:solidFill>
                <a:effectLst/>
                <a:latin typeface="Merriweather Sans" panose="02000503060000020004" pitchFamily="2" charset="0"/>
                <a:ea typeface="+mj-ea"/>
                <a:cs typeface="+mj-cs"/>
              </a:defRPr>
            </a:lvl1pPr>
            <a:extLst/>
          </a:lstStyle>
          <a:p>
            <a:r>
              <a:rPr lang="en-US" sz="4000" dirty="0" smtClean="0"/>
              <a:t>Largest</a:t>
            </a:r>
          </a:p>
          <a:p>
            <a:r>
              <a:rPr lang="en-US" sz="4000" dirty="0" smtClean="0"/>
              <a:t>Visible Minority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4204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a </a:t>
            </a:r>
            <a:r>
              <a:rPr lang="en-US" dirty="0" smtClean="0"/>
              <a:t>Lot of People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27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 w="6350">
                  <a:solidFill>
                    <a:schemeClr val="tx1"/>
                  </a:solidFill>
                </a:ln>
              </a:rPr>
              <a:t>The Rehabilitation Act</a:t>
            </a:r>
          </a:p>
        </p:txBody>
      </p:sp>
    </p:spTree>
    <p:extLst>
      <p:ext uri="{BB962C8B-B14F-4D97-AF65-F5344CB8AC3E}">
        <p14:creationId xmlns:p14="http://schemas.microsoft.com/office/powerpoint/2010/main" val="385345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95" y="0"/>
            <a:ext cx="510921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</a:rPr>
              <a:t>Web Content Accessibility </a:t>
            </a:r>
            <a:r>
              <a:rPr lang="en-US" dirty="0" smtClean="0">
                <a:ln>
                  <a:solidFill>
                    <a:schemeClr val="tx1"/>
                  </a:solidFill>
                </a:ln>
              </a:rPr>
              <a:t>Guidelines (WCAG)</a:t>
            </a:r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19249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r="566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CC BY-NC-SA http://www.flickr.com/photos/lalalaurie/3620744384/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457200" y="304800"/>
            <a:ext cx="8229600" cy="1539931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b="0" kern="1200">
                <a:solidFill>
                  <a:schemeClr val="accent1">
                    <a:satMod val="150000"/>
                  </a:schemeClr>
                </a:solidFill>
                <a:effectLst/>
                <a:latin typeface="Merriweather Sans" panose="02000503060000020004" pitchFamily="2" charset="0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We want to help.</a:t>
            </a:r>
            <a:endParaRPr lang="en-US" dirty="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4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Develop for People with Disabilities?</a:t>
            </a:r>
          </a:p>
        </p:txBody>
      </p:sp>
    </p:spTree>
    <p:extLst>
      <p:ext uri="{BB962C8B-B14F-4D97-AF65-F5344CB8AC3E}">
        <p14:creationId xmlns:p14="http://schemas.microsoft.com/office/powerpoint/2010/main" val="406924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Assistive </a:t>
            </a:r>
            <a:r>
              <a:rPr lang="en-US" dirty="0"/>
              <a:t>Technology?</a:t>
            </a:r>
          </a:p>
        </p:txBody>
      </p:sp>
    </p:spTree>
    <p:extLst>
      <p:ext uri="{BB962C8B-B14F-4D97-AF65-F5344CB8AC3E}">
        <p14:creationId xmlns:p14="http://schemas.microsoft.com/office/powerpoint/2010/main" val="214736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- Wikipedia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http://en.wikipedia.org/wiki/Assistive_technology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57200" y="990600"/>
            <a:ext cx="8229600" cy="36576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n </a:t>
            </a:r>
            <a:r>
              <a:rPr lang="en-US" dirty="0"/>
              <a:t>umbrella term that includes [...] devices for people with disabilities [...] by enabling people to perform tasks that they </a:t>
            </a:r>
            <a:r>
              <a:rPr lang="en-US" dirty="0" smtClean="0"/>
              <a:t>[…] </a:t>
            </a:r>
            <a:r>
              <a:rPr lang="en-US" dirty="0"/>
              <a:t>had great difficulty accomplishing, by </a:t>
            </a:r>
            <a:r>
              <a:rPr lang="en-US" dirty="0" smtClean="0"/>
              <a:t>[…] </a:t>
            </a:r>
            <a:r>
              <a:rPr lang="en-US" dirty="0"/>
              <a:t>changing </a:t>
            </a:r>
            <a:r>
              <a:rPr lang="en-US" dirty="0" smtClean="0"/>
              <a:t>methods </a:t>
            </a:r>
            <a:r>
              <a:rPr lang="en-US" dirty="0"/>
              <a:t>of interacting </a:t>
            </a:r>
            <a:r>
              <a:rPr lang="en-US" dirty="0" smtClean="0"/>
              <a:t>with </a:t>
            </a:r>
            <a:r>
              <a:rPr lang="en-US" dirty="0"/>
              <a:t>the technology needed to accomplish such </a:t>
            </a:r>
            <a:r>
              <a:rPr lang="en-US" dirty="0" smtClean="0"/>
              <a:t>tasks.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44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3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solidFill>
                  <a:schemeClr val="bg1"/>
                </a:solidFill>
                <a:latin typeface="Lato" panose="020B0604020202020204" charset="0"/>
              </a:rPr>
              <a:t>bit.ly/c4l14-arty</a:t>
            </a:r>
            <a:endParaRPr lang="en-US" sz="6600" dirty="0">
              <a:solidFill>
                <a:schemeClr val="bg1"/>
              </a:solidFill>
              <a:latin typeface="La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215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" r="590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2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CC BY http</a:t>
            </a:r>
            <a:r>
              <a:rPr lang="en-US" dirty="0"/>
              <a:t>://www.flickr.com/photos/mapkyca/4520689090/</a:t>
            </a:r>
          </a:p>
        </p:txBody>
      </p:sp>
    </p:spTree>
    <p:extLst>
      <p:ext uri="{BB962C8B-B14F-4D97-AF65-F5344CB8AC3E}">
        <p14:creationId xmlns:p14="http://schemas.microsoft.com/office/powerpoint/2010/main" val="399248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" r="5534"/>
          <a:stretch>
            <a:fillRect/>
          </a:stretch>
        </p:blipFill>
        <p:spPr>
          <a:xfrm>
            <a:off x="1" y="0"/>
            <a:ext cx="9136689" cy="6852539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CC BY NC </a:t>
            </a:r>
            <a:r>
              <a:rPr lang="en-US" dirty="0" smtClean="0">
                <a:solidFill>
                  <a:schemeClr val="tx1"/>
                </a:solidFill>
              </a:rPr>
              <a:t>SA http</a:t>
            </a:r>
            <a:r>
              <a:rPr lang="en-US" dirty="0">
                <a:solidFill>
                  <a:schemeClr val="tx1"/>
                </a:solidFill>
              </a:rPr>
              <a:t>://flickr.com/photos/michaelfitz/3490322415</a:t>
            </a:r>
          </a:p>
        </p:txBody>
      </p:sp>
    </p:spTree>
    <p:extLst>
      <p:ext uri="{BB962C8B-B14F-4D97-AF65-F5344CB8AC3E}">
        <p14:creationId xmlns:p14="http://schemas.microsoft.com/office/powerpoint/2010/main" val="92959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r="130"/>
          <a:stretch>
            <a:fillRect/>
          </a:stretch>
        </p:blipFill>
        <p:spPr>
          <a:xfrm>
            <a:off x="0" y="0"/>
            <a:ext cx="9209401" cy="6907022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CC BY http://www.flickr.com/photos/jetalone/4694268229/</a:t>
            </a:r>
          </a:p>
        </p:txBody>
      </p:sp>
    </p:spTree>
    <p:extLst>
      <p:ext uri="{BB962C8B-B14F-4D97-AF65-F5344CB8AC3E}">
        <p14:creationId xmlns:p14="http://schemas.microsoft.com/office/powerpoint/2010/main" val="94307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- Sara </a:t>
            </a:r>
            <a:r>
              <a:rPr lang="en-US" dirty="0" err="1"/>
              <a:t>Hendren</a:t>
            </a:r>
            <a:r>
              <a:rPr lang="en-US" dirty="0"/>
              <a:t> @</a:t>
            </a:r>
            <a:r>
              <a:rPr lang="en-US" dirty="0" err="1"/>
              <a:t>ablerism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https://medium.com/thoughtful-design/a8b9a581eb62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All Technology is </a:t>
            </a:r>
            <a:endParaRPr lang="en-US" dirty="0" smtClean="0"/>
          </a:p>
          <a:p>
            <a:r>
              <a:rPr lang="en-US" dirty="0" smtClean="0"/>
              <a:t>Assistive </a:t>
            </a:r>
            <a:r>
              <a:rPr lang="en-US" dirty="0"/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18441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is no average user.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55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192"/>
            <a:ext cx="9144000" cy="6071616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http://www.animoca.com/en/2012/05/all-the-myriad-androids/</a:t>
            </a:r>
          </a:p>
        </p:txBody>
      </p:sp>
    </p:spTree>
    <p:extLst>
      <p:ext uri="{BB962C8B-B14F-4D97-AF65-F5344CB8AC3E}">
        <p14:creationId xmlns:p14="http://schemas.microsoft.com/office/powerpoint/2010/main" val="426312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Solution?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43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- Debra Riley-Huff @</a:t>
            </a:r>
            <a:r>
              <a:rPr lang="en-US" dirty="0" err="1"/>
              <a:t>rileyhuff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Riley-Huff, D</a:t>
            </a:r>
            <a:r>
              <a:rPr lang="en-US" dirty="0" smtClean="0"/>
              <a:t>. A</a:t>
            </a:r>
            <a:r>
              <a:rPr lang="en-US" dirty="0"/>
              <a:t>. (2012). Web Accessibility and Universal Design. </a:t>
            </a:r>
            <a:r>
              <a:rPr lang="en-US" i="1" dirty="0"/>
              <a:t>Library Technology Reports, 48</a:t>
            </a:r>
            <a:r>
              <a:rPr lang="en-US" dirty="0"/>
              <a:t>(7), 29-35.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Move away from the approach of building separately for disabled users, and concern yourself with creating clean, beautiful, usable, and accessible websites.</a:t>
            </a:r>
          </a:p>
        </p:txBody>
      </p:sp>
    </p:spTree>
    <p:extLst>
      <p:ext uri="{BB962C8B-B14F-4D97-AF65-F5344CB8AC3E}">
        <p14:creationId xmlns:p14="http://schemas.microsoft.com/office/powerpoint/2010/main" val="145117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Universal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20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r="5729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en-US" dirty="0"/>
              <a:t>CC BY ND http://www.flickr.com/photos/tambako/3443007398/</a:t>
            </a:r>
          </a:p>
        </p:txBody>
      </p:sp>
    </p:spTree>
    <p:extLst>
      <p:ext uri="{BB962C8B-B14F-4D97-AF65-F5344CB8AC3E}">
        <p14:creationId xmlns:p14="http://schemas.microsoft.com/office/powerpoint/2010/main" val="4382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- Ron </a:t>
            </a:r>
            <a:r>
              <a:rPr lang="en-US" dirty="0"/>
              <a:t>Mace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http://www.ncsu.edu/ncsu/design/cud/about_ud/about_ud.htm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57200" y="1371600"/>
            <a:ext cx="8229600" cy="3276600"/>
          </a:xfrm>
        </p:spPr>
        <p:txBody>
          <a:bodyPr/>
          <a:lstStyle/>
          <a:p>
            <a:r>
              <a:rPr lang="en-US" dirty="0"/>
              <a:t>U</a:t>
            </a:r>
            <a:r>
              <a:rPr lang="en-US" dirty="0" smtClean="0"/>
              <a:t>niversal </a:t>
            </a:r>
            <a:r>
              <a:rPr lang="en-US" dirty="0"/>
              <a:t>design is the design of products and environments to be usable by all people, to the greatest extent possible, without the need for adaptation or specialized </a:t>
            </a:r>
            <a:r>
              <a:rPr lang="en-US" dirty="0" smtClean="0"/>
              <a:t>design.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16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5" b="-23645"/>
          <a:stretch/>
        </p:blipFill>
        <p:spPr>
          <a:xfrm>
            <a:off x="85344" y="0"/>
            <a:ext cx="8973312" cy="8973312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 anchor="b">
            <a:normAutofit lnSpcReduction="10000"/>
          </a:bodyPr>
          <a:lstStyle/>
          <a:p>
            <a:r>
              <a:rPr lang="en-US" dirty="0"/>
              <a:t>CC BY NC ND http://www.flickr.com/photos/maziarh/7216119402/</a:t>
            </a:r>
          </a:p>
        </p:txBody>
      </p:sp>
    </p:spTree>
    <p:extLst>
      <p:ext uri="{BB962C8B-B14F-4D97-AF65-F5344CB8AC3E}">
        <p14:creationId xmlns:p14="http://schemas.microsoft.com/office/powerpoint/2010/main" val="328285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Guidelines for All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>
              <a:lnSpc>
                <a:spcPct val="200000"/>
              </a:lnSpc>
            </a:pPr>
            <a:r>
              <a:rPr lang="en-US" dirty="0" smtClean="0"/>
              <a:t>consistent </a:t>
            </a:r>
            <a:r>
              <a:rPr lang="en-US" dirty="0"/>
              <a:t>navigation,</a:t>
            </a:r>
          </a:p>
          <a:p>
            <a:pPr fontAlgn="base">
              <a:lnSpc>
                <a:spcPct val="200000"/>
              </a:lnSpc>
            </a:pPr>
            <a:r>
              <a:rPr lang="en-US" dirty="0" smtClean="0"/>
              <a:t>meaningful </a:t>
            </a:r>
            <a:r>
              <a:rPr lang="en-US" dirty="0"/>
              <a:t>order to content, and</a:t>
            </a:r>
          </a:p>
          <a:p>
            <a:pPr fontAlgn="base">
              <a:lnSpc>
                <a:spcPct val="200000"/>
              </a:lnSpc>
            </a:pPr>
            <a:r>
              <a:rPr lang="en-US" dirty="0" smtClean="0"/>
              <a:t>provide </a:t>
            </a:r>
            <a:r>
              <a:rPr lang="en-US" dirty="0"/>
              <a:t>multiple ways to discover content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17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" y="1"/>
            <a:ext cx="9063882" cy="6740583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0" y="6629400"/>
            <a:ext cx="9144000" cy="228600"/>
          </a:xfrm>
        </p:spPr>
        <p:txBody>
          <a:bodyPr>
            <a:noAutofit/>
          </a:bodyPr>
          <a:lstStyle/>
          <a:p>
            <a:r>
              <a:rPr lang="en-US" sz="800" dirty="0"/>
              <a:t>The Center for Universal </a:t>
            </a:r>
            <a:r>
              <a:rPr lang="en-US" sz="800" dirty="0" smtClean="0"/>
              <a:t>Design. </a:t>
            </a:r>
            <a:r>
              <a:rPr lang="en-US" sz="800" dirty="0"/>
              <a:t>The Principles of Universal Design, </a:t>
            </a:r>
            <a:r>
              <a:rPr lang="en-US" sz="800" dirty="0" smtClean="0"/>
              <a:t> </a:t>
            </a:r>
            <a:r>
              <a:rPr lang="en-US" sz="800" dirty="0"/>
              <a:t>Raleigh, NC: North Carolina State University. http://udlhcpss.wordpress.com/historical-foundations/</a:t>
            </a:r>
          </a:p>
        </p:txBody>
      </p:sp>
    </p:spTree>
    <p:extLst>
      <p:ext uri="{BB962C8B-B14F-4D97-AF65-F5344CB8AC3E}">
        <p14:creationId xmlns:p14="http://schemas.microsoft.com/office/powerpoint/2010/main" val="340192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Universal Design into Practice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67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" y="905256"/>
            <a:ext cx="9093708" cy="5047488"/>
          </a:xfrm>
        </p:spPr>
      </p:pic>
    </p:spTree>
    <p:extLst>
      <p:ext uri="{BB962C8B-B14F-4D97-AF65-F5344CB8AC3E}">
        <p14:creationId xmlns:p14="http://schemas.microsoft.com/office/powerpoint/2010/main" val="14438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r="13349"/>
          <a:stretch/>
        </p:blipFill>
        <p:spPr>
          <a:xfrm>
            <a:off x="0" y="158750"/>
            <a:ext cx="9144000" cy="6540500"/>
          </a:xfrm>
        </p:spPr>
      </p:pic>
    </p:spTree>
    <p:extLst>
      <p:ext uri="{BB962C8B-B14F-4D97-AF65-F5344CB8AC3E}">
        <p14:creationId xmlns:p14="http://schemas.microsoft.com/office/powerpoint/2010/main" val="121130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" r="195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CC BY NC SA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Slide 38 of http://matthew.reidsrow.com/articles/29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58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Ask Your Users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27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https://twitter.com/CuteEmergency/status/444844255329411072/photo/1</a:t>
            </a:r>
          </a:p>
        </p:txBody>
      </p:sp>
      <p:pic>
        <p:nvPicPr>
          <p:cNvPr id="1026" name="Picture 2" descr="https://pbs.twimg.com/media/BixnfkQIEAAcI-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9263"/>
            <a:ext cx="45720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67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AGAIN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79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Your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8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Strategies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 smtClean="0"/>
              <a:t>Mobile first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Progressive enhancement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Responsive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09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700" dirty="0" smtClean="0"/>
              <a:t>Accessibility Considerations</a:t>
            </a:r>
            <a:endParaRPr lang="en-US" sz="4700" dirty="0"/>
          </a:p>
        </p:txBody>
      </p:sp>
    </p:spTree>
    <p:extLst>
      <p:ext uri="{BB962C8B-B14F-4D97-AF65-F5344CB8AC3E}">
        <p14:creationId xmlns:p14="http://schemas.microsoft.com/office/powerpoint/2010/main" val="415970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 </a:t>
            </a:r>
            <a:r>
              <a:rPr lang="en-US" dirty="0" smtClean="0"/>
              <a:t>text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alt=""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9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Say NO to </a:t>
            </a:r>
            <a:r>
              <a:rPr lang="en-US" dirty="0" err="1" smtClean="0"/>
              <a:t>Autoplay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18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3626"/>
            <a:ext cx="9144000" cy="345074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shouldiuseacarousel.com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0036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Death to the Carousel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90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Keyboard Accessibility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34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2943225"/>
            <a:ext cx="35623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29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4167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CC BY NC http://www.flickr.com/photos/hunty66/390350345/</a:t>
            </a:r>
          </a:p>
        </p:txBody>
      </p:sp>
    </p:spTree>
    <p:extLst>
      <p:ext uri="{BB962C8B-B14F-4D97-AF65-F5344CB8AC3E}">
        <p14:creationId xmlns:p14="http://schemas.microsoft.com/office/powerpoint/2010/main" val="377814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114675"/>
            <a:ext cx="88201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94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1809750"/>
            <a:ext cx="54959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8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0308" y="228600"/>
            <a:ext cx="8229600" cy="914400"/>
          </a:xfrm>
        </p:spPr>
        <p:txBody>
          <a:bodyPr/>
          <a:lstStyle/>
          <a:p>
            <a:r>
              <a:rPr lang="en-US" dirty="0" smtClean="0"/>
              <a:t>Skip Link Code Example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84920" y="1066800"/>
            <a:ext cx="4040188" cy="685799"/>
          </a:xfrm>
        </p:spPr>
        <p:txBody>
          <a:bodyPr/>
          <a:lstStyle/>
          <a:p>
            <a:r>
              <a:rPr lang="en-US" dirty="0" smtClean="0"/>
              <a:t>HTML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10308" y="1752600"/>
            <a:ext cx="8229600" cy="827088"/>
          </a:xfrm>
        </p:spPr>
        <p:txBody>
          <a:bodyPr>
            <a:normAutofit fontScale="92500" lnSpcReduction="20000"/>
          </a:bodyPr>
          <a:lstStyle/>
          <a:p>
            <a:pPr marL="393192" indent="0">
              <a:buNone/>
            </a:pPr>
            <a:r>
              <a:rPr lang="en-US" dirty="0"/>
              <a:t>&lt;a </a:t>
            </a:r>
            <a:r>
              <a:rPr lang="en-US" dirty="0">
                <a:solidFill>
                  <a:schemeClr val="accent1"/>
                </a:solidFill>
              </a:rPr>
              <a:t>class="assistive-text"</a:t>
            </a:r>
            <a:r>
              <a:rPr lang="en-US" dirty="0"/>
              <a:t> </a:t>
            </a:r>
            <a:r>
              <a:rPr lang="en-US" dirty="0" err="1"/>
              <a:t>href</a:t>
            </a:r>
            <a:r>
              <a:rPr lang="en-US" dirty="0"/>
              <a:t>="#site-navigation" title="Skip to menu"&gt;Skip to menu&lt;/a&gt;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83333" y="2623038"/>
            <a:ext cx="4041775" cy="729762"/>
          </a:xfrm>
        </p:spPr>
        <p:txBody>
          <a:bodyPr/>
          <a:lstStyle/>
          <a:p>
            <a:r>
              <a:rPr lang="en-US" dirty="0" smtClean="0"/>
              <a:t>CSS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86508" y="3352800"/>
            <a:ext cx="4191000" cy="3200400"/>
          </a:xfrm>
        </p:spPr>
        <p:txBody>
          <a:bodyPr>
            <a:normAutofit/>
          </a:bodyPr>
          <a:lstStyle/>
          <a:p>
            <a:pPr marL="393192" indent="0">
              <a:buNone/>
            </a:pPr>
            <a:r>
              <a:rPr lang="en-US" sz="2200" dirty="0">
                <a:solidFill>
                  <a:schemeClr val="accent1"/>
                </a:solidFill>
              </a:rPr>
              <a:t>.</a:t>
            </a:r>
            <a:r>
              <a:rPr lang="en-US" sz="2200" dirty="0" smtClean="0">
                <a:solidFill>
                  <a:schemeClr val="accent1"/>
                </a:solidFill>
              </a:rPr>
              <a:t>assistive-text</a:t>
            </a:r>
            <a:r>
              <a:rPr lang="en-US" sz="2200" dirty="0" smtClean="0"/>
              <a:t> {</a:t>
            </a:r>
          </a:p>
          <a:p>
            <a:pPr marL="393192" indent="0">
              <a:buNone/>
            </a:pPr>
            <a:r>
              <a:rPr lang="en-US" sz="2200" dirty="0"/>
              <a:t>    clip: </a:t>
            </a:r>
            <a:r>
              <a:rPr lang="en-US" sz="2200" dirty="0" err="1"/>
              <a:t>rect</a:t>
            </a:r>
            <a:r>
              <a:rPr lang="en-US" sz="2200" dirty="0"/>
              <a:t>(1px </a:t>
            </a:r>
            <a:r>
              <a:rPr lang="en-US" sz="2200" dirty="0" err="1"/>
              <a:t>1px</a:t>
            </a:r>
            <a:r>
              <a:rPr lang="en-US" sz="2200" dirty="0"/>
              <a:t> </a:t>
            </a:r>
            <a:r>
              <a:rPr lang="en-US" sz="2200" dirty="0" err="1"/>
              <a:t>1px</a:t>
            </a:r>
            <a:r>
              <a:rPr lang="en-US" sz="2200" dirty="0"/>
              <a:t> 1px); </a:t>
            </a:r>
            <a:r>
              <a:rPr lang="en-US" sz="2200" dirty="0" smtClean="0"/>
              <a:t>  </a:t>
            </a:r>
          </a:p>
          <a:p>
            <a:pPr marL="393192" indent="0">
              <a:buNone/>
            </a:pPr>
            <a:r>
              <a:rPr lang="en-US" sz="2200" dirty="0"/>
              <a:t> </a:t>
            </a:r>
            <a:r>
              <a:rPr lang="en-US" sz="2200" dirty="0" smtClean="0"/>
              <a:t>   /* </a:t>
            </a:r>
            <a:r>
              <a:rPr lang="en-US" sz="2200" dirty="0"/>
              <a:t>IE6, IE7 */</a:t>
            </a:r>
          </a:p>
          <a:p>
            <a:pPr marL="393192" indent="0">
              <a:buNone/>
            </a:pPr>
            <a:r>
              <a:rPr lang="en-US" sz="2200" dirty="0"/>
              <a:t>    clip: </a:t>
            </a:r>
            <a:r>
              <a:rPr lang="en-US" sz="2200" dirty="0" err="1"/>
              <a:t>rect</a:t>
            </a:r>
            <a:r>
              <a:rPr lang="en-US" sz="2200" dirty="0"/>
              <a:t>(1px, 1px, 1px, 1px);</a:t>
            </a:r>
          </a:p>
          <a:p>
            <a:pPr marL="393192" indent="0">
              <a:buNone/>
            </a:pPr>
            <a:r>
              <a:rPr lang="en-US" sz="2200" dirty="0"/>
              <a:t>    position: absolute </a:t>
            </a:r>
            <a:endParaRPr lang="en-US" sz="2200" dirty="0" smtClean="0"/>
          </a:p>
          <a:p>
            <a:pPr marL="393192" indent="0">
              <a:buNone/>
            </a:pPr>
            <a:r>
              <a:rPr lang="en-US" sz="2200" dirty="0"/>
              <a:t> </a:t>
            </a:r>
            <a:r>
              <a:rPr lang="en-US" sz="2200" dirty="0" smtClean="0"/>
              <a:t>   !</a:t>
            </a:r>
            <a:r>
              <a:rPr lang="en-US" sz="2200" dirty="0"/>
              <a:t>important;</a:t>
            </a:r>
          </a:p>
          <a:p>
            <a:pPr marL="393192" indent="0">
              <a:buNone/>
            </a:pPr>
            <a:r>
              <a:rPr lang="en-US" sz="2200" dirty="0"/>
              <a:t>}</a:t>
            </a:r>
          </a:p>
          <a:p>
            <a:pPr marL="393192" indent="0">
              <a:buNone/>
            </a:pPr>
            <a:endParaRPr lang="en-US" dirty="0"/>
          </a:p>
        </p:txBody>
      </p:sp>
      <p:sp>
        <p:nvSpPr>
          <p:cNvPr id="10" name="Content Placeholder 8"/>
          <p:cNvSpPr txBox="1">
            <a:spLocks/>
          </p:cNvSpPr>
          <p:nvPr/>
        </p:nvSpPr>
        <p:spPr>
          <a:xfrm>
            <a:off x="4525108" y="3352800"/>
            <a:ext cx="4343400" cy="3124200"/>
          </a:xfrm>
          <a:prstGeom prst="rect">
            <a:avLst/>
          </a:prstGeom>
        </p:spPr>
        <p:txBody>
          <a:bodyPr vert="horz" lIns="54864" tIns="91440" rtlCol="0">
            <a:normAutofit fontScale="92500" lnSpcReduction="10000"/>
          </a:bodyPr>
          <a:lstStyle>
            <a:lvl1pPr marL="713232" indent="-320040" algn="l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2"/>
              <a:buChar char=""/>
              <a:defRPr kumimoji="0" sz="2400" kern="120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1005840" indent="-274320" algn="l" rtl="0" eaLnBrk="1" latinLnBrk="0" hangingPunct="1">
              <a:lnSpc>
                <a:spcPct val="114000"/>
              </a:lnSpc>
              <a:spcBef>
                <a:spcPct val="20000"/>
              </a:spcBef>
              <a:buClr>
                <a:schemeClr val="accent2">
                  <a:lumMod val="60000"/>
                  <a:lumOff val="40000"/>
                </a:schemeClr>
              </a:buClr>
              <a:buSzPct val="90000"/>
              <a:buFont typeface="Wingdings"/>
              <a:buChar char=""/>
              <a:defRPr kumimoji="0" sz="2000" kern="120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271016" indent="-228600" algn="l" rtl="0" eaLnBrk="1" latinLnBrk="0" hangingPunct="1">
              <a:lnSpc>
                <a:spcPct val="114000"/>
              </a:lnSpc>
              <a:spcBef>
                <a:spcPct val="20000"/>
              </a:spcBef>
              <a:buClr>
                <a:schemeClr val="accent3">
                  <a:lumMod val="60000"/>
                  <a:lumOff val="40000"/>
                </a:schemeClr>
              </a:buClr>
              <a:buFont typeface="Arial"/>
              <a:buChar char="▪"/>
              <a:defRPr kumimoji="0" sz="1800" kern="120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490472" indent="-182880" algn="l" rtl="0" eaLnBrk="1" latinLnBrk="0" hangingPunct="1">
              <a:lnSpc>
                <a:spcPct val="114000"/>
              </a:lnSpc>
              <a:spcBef>
                <a:spcPct val="20000"/>
              </a:spcBef>
              <a:buClr>
                <a:schemeClr val="accent4">
                  <a:lumMod val="40000"/>
                  <a:lumOff val="60000"/>
                </a:schemeClr>
              </a:buClr>
              <a:buFont typeface="Arial"/>
              <a:buChar char="▪"/>
              <a:defRPr kumimoji="0" sz="1600" kern="120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700784" indent="-182880" algn="l" rtl="0" eaLnBrk="1" latinLnBrk="0" hangingPunct="1">
              <a:lnSpc>
                <a:spcPct val="114000"/>
              </a:lnSpc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Wingdings 3"/>
              <a:buChar char=""/>
              <a:defRPr kumimoji="0" lang="en-US" sz="1600" kern="120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93192" indent="0">
              <a:buNone/>
            </a:pPr>
            <a:r>
              <a:rPr lang="en-US" dirty="0">
                <a:solidFill>
                  <a:schemeClr val="accent1"/>
                </a:solidFill>
              </a:rPr>
              <a:t>.</a:t>
            </a:r>
            <a:r>
              <a:rPr lang="en-US" dirty="0" err="1">
                <a:solidFill>
                  <a:schemeClr val="accent1"/>
                </a:solidFill>
              </a:rPr>
              <a:t>assistive-text:focus</a:t>
            </a:r>
            <a:r>
              <a:rPr lang="en-US" dirty="0"/>
              <a:t> {</a:t>
            </a:r>
          </a:p>
          <a:p>
            <a:pPr marL="393192" indent="0">
              <a:buNone/>
            </a:pPr>
            <a:r>
              <a:rPr lang="en-US" dirty="0"/>
              <a:t>    clip: auto !important;</a:t>
            </a:r>
          </a:p>
          <a:p>
            <a:pPr marL="393192" indent="0">
              <a:buNone/>
            </a:pPr>
            <a:r>
              <a:rPr lang="en-US" dirty="0"/>
              <a:t>    display: block;</a:t>
            </a:r>
          </a:p>
          <a:p>
            <a:pPr marL="393192" indent="0">
              <a:buNone/>
            </a:pPr>
            <a:r>
              <a:rPr lang="en-US" dirty="0"/>
              <a:t>    position: absolute;</a:t>
            </a:r>
          </a:p>
          <a:p>
            <a:pPr marL="393192" indent="0">
              <a:buNone/>
            </a:pPr>
            <a:r>
              <a:rPr lang="en-US" dirty="0"/>
              <a:t>    z-index: 100000;</a:t>
            </a:r>
          </a:p>
          <a:p>
            <a:pPr marL="393192" indent="0">
              <a:buNone/>
            </a:pPr>
            <a:r>
              <a:rPr lang="en-US" dirty="0"/>
              <a:t>    </a:t>
            </a:r>
            <a:r>
              <a:rPr lang="en-US" dirty="0" smtClean="0"/>
              <a:t>/* insert position, border, </a:t>
            </a:r>
          </a:p>
          <a:p>
            <a:pPr marL="393192" indent="0">
              <a:buNone/>
            </a:pPr>
            <a:r>
              <a:rPr lang="en-US" dirty="0"/>
              <a:t> </a:t>
            </a:r>
            <a:r>
              <a:rPr lang="en-US" dirty="0" smtClean="0"/>
              <a:t>   color, font size, etc. */</a:t>
            </a:r>
          </a:p>
          <a:p>
            <a:pPr marL="393192" indent="0">
              <a:buNone/>
            </a:pPr>
            <a:r>
              <a:rPr lang="en-US" dirty="0" smtClean="0"/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94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8" grpId="0" build="p"/>
      <p:bldP spid="9" grpId="0" uiExpand="1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91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&lt;</a:t>
            </a:r>
            <a:r>
              <a:rPr lang="en-US" dirty="0" err="1" smtClean="0"/>
              <a:t>nav</a:t>
            </a:r>
            <a:r>
              <a:rPr lang="en-US" dirty="0" smtClean="0"/>
              <a:t>&gt;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role = "navigation"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00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57201"/>
            <a:ext cx="8229600" cy="59436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 &lt;body&gt;</a:t>
            </a:r>
            <a:br>
              <a:rPr lang="en-US" dirty="0"/>
            </a:br>
            <a:r>
              <a:rPr lang="en-US" dirty="0"/>
              <a:t>   &lt;header </a:t>
            </a:r>
            <a:r>
              <a:rPr lang="en-US" dirty="0">
                <a:solidFill>
                  <a:schemeClr val="accent1"/>
                </a:solidFill>
              </a:rPr>
              <a:t>role="banner"</a:t>
            </a:r>
            <a:r>
              <a:rPr lang="en-US" dirty="0"/>
              <a:t>&gt;</a:t>
            </a:r>
            <a:br>
              <a:rPr lang="en-US" dirty="0"/>
            </a:br>
            <a:r>
              <a:rPr lang="en-US" dirty="0"/>
              <a:t>       &lt;h1&gt;site name&lt;/h1&gt;</a:t>
            </a:r>
            <a:br>
              <a:rPr lang="en-US" dirty="0"/>
            </a:br>
            <a:r>
              <a:rPr lang="en-US" dirty="0"/>
              <a:t>     &lt;</a:t>
            </a:r>
            <a:r>
              <a:rPr lang="en-US" dirty="0" err="1"/>
              <a:t>nav</a:t>
            </a:r>
            <a:r>
              <a:rPr lang="en-US" dirty="0"/>
              <a:t> id=“menu” </a:t>
            </a:r>
            <a:r>
              <a:rPr lang="en-US" dirty="0">
                <a:solidFill>
                  <a:schemeClr val="accent1"/>
                </a:solidFill>
              </a:rPr>
              <a:t>role="navigation"</a:t>
            </a:r>
            <a:r>
              <a:rPr lang="en-US" dirty="0"/>
              <a:t>&gt;</a:t>
            </a:r>
            <a:br>
              <a:rPr lang="en-US" dirty="0"/>
            </a:br>
            <a:r>
              <a:rPr lang="en-US" dirty="0"/>
              <a:t>       &lt;a </a:t>
            </a:r>
            <a:r>
              <a:rPr lang="en-US" dirty="0" err="1"/>
              <a:t>href</a:t>
            </a:r>
            <a:r>
              <a:rPr lang="en-US" dirty="0"/>
              <a:t>=“...”&gt;Global </a:t>
            </a:r>
            <a:r>
              <a:rPr lang="en-US" dirty="0" err="1"/>
              <a:t>Nav</a:t>
            </a:r>
            <a:r>
              <a:rPr lang="en-US" dirty="0"/>
              <a:t> Link&lt;/a&gt;</a:t>
            </a:r>
            <a:br>
              <a:rPr lang="en-US" dirty="0"/>
            </a:br>
            <a:r>
              <a:rPr lang="en-US" dirty="0"/>
              <a:t>       &lt;a </a:t>
            </a:r>
            <a:r>
              <a:rPr lang="en-US" dirty="0" err="1"/>
              <a:t>href</a:t>
            </a:r>
            <a:r>
              <a:rPr lang="en-US" dirty="0"/>
              <a:t>=“...”&gt;Second </a:t>
            </a:r>
            <a:r>
              <a:rPr lang="en-US" dirty="0" err="1"/>
              <a:t>Nav</a:t>
            </a:r>
            <a:r>
              <a:rPr lang="en-US" dirty="0"/>
              <a:t> Link&lt;/a&gt;</a:t>
            </a:r>
            <a:br>
              <a:rPr lang="en-US" dirty="0"/>
            </a:br>
            <a:r>
              <a:rPr lang="en-US" dirty="0"/>
              <a:t>       &lt;a </a:t>
            </a:r>
            <a:r>
              <a:rPr lang="en-US" dirty="0" err="1"/>
              <a:t>href</a:t>
            </a:r>
            <a:r>
              <a:rPr lang="en-US" dirty="0"/>
              <a:t>=“...”&gt;Yet Another </a:t>
            </a:r>
            <a:r>
              <a:rPr lang="en-US" dirty="0" err="1"/>
              <a:t>Nav</a:t>
            </a:r>
            <a:r>
              <a:rPr lang="en-US" dirty="0"/>
              <a:t> Link&lt;/a&gt;</a:t>
            </a:r>
            <a:br>
              <a:rPr lang="en-US" dirty="0"/>
            </a:br>
            <a:r>
              <a:rPr lang="en-US" dirty="0"/>
              <a:t>     &lt;/</a:t>
            </a:r>
            <a:r>
              <a:rPr lang="en-US" dirty="0" err="1"/>
              <a:t>nav</a:t>
            </a:r>
            <a:r>
              <a:rPr lang="en-US" dirty="0"/>
              <a:t>&gt;</a:t>
            </a:r>
            <a:br>
              <a:rPr lang="en-US" dirty="0"/>
            </a:br>
            <a:r>
              <a:rPr lang="en-US" dirty="0"/>
              <a:t>   &lt;/header&gt;</a:t>
            </a:r>
            <a:br>
              <a:rPr lang="en-US" dirty="0"/>
            </a:br>
            <a:r>
              <a:rPr lang="en-US" dirty="0"/>
              <a:t>     &lt;div id="content" </a:t>
            </a:r>
            <a:r>
              <a:rPr lang="en-US" dirty="0">
                <a:solidFill>
                  <a:schemeClr val="accent1"/>
                </a:solidFill>
              </a:rPr>
              <a:t>role="main"</a:t>
            </a:r>
            <a:r>
              <a:rPr lang="en-US" dirty="0"/>
              <a:t>&gt;</a:t>
            </a:r>
            <a:br>
              <a:rPr lang="en-US" dirty="0"/>
            </a:br>
            <a:r>
              <a:rPr lang="en-US" dirty="0"/>
              <a:t>       &lt;article </a:t>
            </a:r>
            <a:r>
              <a:rPr lang="en-US" dirty="0">
                <a:solidFill>
                  <a:schemeClr val="accent1"/>
                </a:solidFill>
              </a:rPr>
              <a:t>role="article"</a:t>
            </a:r>
            <a:r>
              <a:rPr lang="en-US" dirty="0"/>
              <a:t>&gt;</a:t>
            </a:r>
            <a:br>
              <a:rPr lang="en-US" dirty="0"/>
            </a:br>
            <a:r>
              <a:rPr lang="en-US" dirty="0"/>
              <a:t>         &lt;!-- your content, a blog post for example --&gt;</a:t>
            </a:r>
            <a:br>
              <a:rPr lang="en-US" dirty="0"/>
            </a:br>
            <a:r>
              <a:rPr lang="en-US" dirty="0"/>
              <a:t>       &lt;/article&gt;</a:t>
            </a:r>
            <a:br>
              <a:rPr lang="en-US" dirty="0"/>
            </a:br>
            <a:r>
              <a:rPr lang="en-US" dirty="0"/>
              <a:t>     &lt;/div&gt;</a:t>
            </a:r>
            <a:br>
              <a:rPr lang="en-US" dirty="0"/>
            </a:br>
            <a:r>
              <a:rPr lang="en-US" dirty="0"/>
              <a:t>     &lt;div id="secondary" </a:t>
            </a:r>
            <a:r>
              <a:rPr lang="en-US" dirty="0">
                <a:solidFill>
                  <a:schemeClr val="accent1"/>
                </a:solidFill>
              </a:rPr>
              <a:t>role="complementary"</a:t>
            </a:r>
            <a:r>
              <a:rPr lang="en-US" dirty="0"/>
              <a:t>&gt;</a:t>
            </a:r>
            <a:br>
              <a:rPr lang="en-US" dirty="0"/>
            </a:br>
            <a:r>
              <a:rPr lang="en-US" dirty="0"/>
              <a:t>           &lt;!-- typically your sidebar --&gt;</a:t>
            </a:r>
            <a:br>
              <a:rPr lang="en-US" dirty="0"/>
            </a:br>
            <a:r>
              <a:rPr lang="en-US" dirty="0"/>
              <a:t>     &lt;/div&gt;</a:t>
            </a:r>
            <a:br>
              <a:rPr lang="en-US" dirty="0"/>
            </a:br>
            <a:r>
              <a:rPr lang="en-US" dirty="0"/>
              <a:t>   &lt;footer </a:t>
            </a:r>
            <a:r>
              <a:rPr lang="en-US" dirty="0">
                <a:solidFill>
                  <a:schemeClr val="accent1"/>
                </a:solidFill>
              </a:rPr>
              <a:t>role="</a:t>
            </a:r>
            <a:r>
              <a:rPr lang="en-US" dirty="0" err="1">
                <a:solidFill>
                  <a:schemeClr val="accent1"/>
                </a:solidFill>
              </a:rPr>
              <a:t>contentinfo</a:t>
            </a:r>
            <a:r>
              <a:rPr lang="en-US" dirty="0">
                <a:solidFill>
                  <a:schemeClr val="accent1"/>
                </a:solidFill>
              </a:rPr>
              <a:t>"</a:t>
            </a:r>
            <a:r>
              <a:rPr lang="en-US" dirty="0"/>
              <a:t>&gt; copyright and other info &lt;/footer&gt;</a:t>
            </a:r>
            <a:br>
              <a:rPr lang="en-US" dirty="0"/>
            </a:br>
            <a:r>
              <a:rPr lang="en-US" dirty="0"/>
              <a:t> &lt;/body</a:t>
            </a:r>
            <a:r>
              <a:rPr lang="en-US" dirty="0" smtClean="0"/>
              <a:t>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3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Material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93192" indent="0">
              <a:buNone/>
            </a:pPr>
            <a:r>
              <a:rPr lang="en-US" dirty="0"/>
              <a:t>The </a:t>
            </a:r>
            <a:r>
              <a:rPr lang="en-US" dirty="0" err="1"/>
              <a:t>Paciello</a:t>
            </a:r>
            <a:r>
              <a:rPr lang="en-US" dirty="0"/>
              <a:t> Group </a:t>
            </a:r>
            <a:r>
              <a:rPr lang="en-US" dirty="0" smtClean="0"/>
              <a:t>Blog</a:t>
            </a:r>
          </a:p>
          <a:p>
            <a:pPr marL="393192" indent="0" algn="r">
              <a:buNone/>
            </a:pPr>
            <a:r>
              <a:rPr lang="en-US" dirty="0" smtClean="0">
                <a:solidFill>
                  <a:schemeClr val="accent1"/>
                </a:solidFill>
              </a:rPr>
              <a:t>blog.paciellogroup.com</a:t>
            </a:r>
          </a:p>
          <a:p>
            <a:pPr marL="393192" indent="0">
              <a:buNone/>
            </a:pPr>
            <a:endParaRPr lang="en-US" sz="2600" dirty="0" smtClean="0"/>
          </a:p>
          <a:p>
            <a:pPr marL="393192" indent="0">
              <a:buNone/>
            </a:pPr>
            <a:r>
              <a:rPr lang="en-US" dirty="0" smtClean="0"/>
              <a:t>The Accessibility Project</a:t>
            </a:r>
          </a:p>
          <a:p>
            <a:pPr marL="393192" indent="0" algn="r">
              <a:buNone/>
            </a:pPr>
            <a:r>
              <a:rPr lang="en-US" dirty="0" smtClean="0">
                <a:solidFill>
                  <a:schemeClr val="accent1"/>
                </a:solidFill>
              </a:rPr>
              <a:t>a11yproject.com</a:t>
            </a:r>
          </a:p>
          <a:p>
            <a:pPr marL="393192" indent="0">
              <a:buNone/>
            </a:pPr>
            <a:endParaRPr lang="en-US" sz="2600" dirty="0" smtClean="0"/>
          </a:p>
          <a:p>
            <a:pPr marL="393192" indent="0">
              <a:buNone/>
            </a:pPr>
            <a:r>
              <a:rPr lang="en-US" dirty="0" smtClean="0"/>
              <a:t>ARIA for the Spec Impaired</a:t>
            </a:r>
          </a:p>
          <a:p>
            <a:pPr marL="393192" indent="0" algn="r">
              <a:buNone/>
            </a:pPr>
            <a:r>
              <a:rPr lang="en-US" dirty="0" smtClean="0">
                <a:solidFill>
                  <a:schemeClr val="accent1"/>
                </a:solidFill>
              </a:rPr>
              <a:t>ns4lib.com/aria-primer</a:t>
            </a:r>
          </a:p>
          <a:p>
            <a:pPr marL="393192" indent="0">
              <a:buNone/>
            </a:pPr>
            <a:endParaRPr lang="en-US" sz="2600" dirty="0" smtClean="0"/>
          </a:p>
          <a:p>
            <a:pPr marL="393192" indent="0">
              <a:buNone/>
            </a:pPr>
            <a:r>
              <a:rPr lang="en-US" dirty="0" smtClean="0"/>
              <a:t>Using ARIA in HTML</a:t>
            </a:r>
          </a:p>
          <a:p>
            <a:pPr marL="393192" indent="0" algn="r">
              <a:buNone/>
            </a:pPr>
            <a:r>
              <a:rPr lang="en-US" dirty="0" smtClean="0">
                <a:solidFill>
                  <a:schemeClr val="accent1"/>
                </a:solidFill>
              </a:rPr>
              <a:t>w3.org/TR/aria-in-html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61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Your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5107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validator.w3.org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8229600" cy="278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18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539931"/>
          </a:xfrm>
        </p:spPr>
        <p:txBody>
          <a:bodyPr/>
          <a:lstStyle/>
          <a:p>
            <a:r>
              <a:rPr lang="en-US" dirty="0" smtClean="0"/>
              <a:t>HTML </a:t>
            </a:r>
            <a:r>
              <a:rPr lang="en-US" dirty="0" err="1" smtClean="0"/>
              <a:t>Codesniffer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http://squizlabs.github.com/HTML_CodeSniffer</a:t>
            </a:r>
            <a:r>
              <a:rPr lang="en-US" dirty="0" smtClean="0"/>
              <a:t>/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43148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057400"/>
            <a:ext cx="2712357" cy="407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52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1" b="-27941"/>
          <a:stretch/>
        </p:blipFill>
        <p:spPr>
          <a:xfrm>
            <a:off x="1011936" y="0"/>
            <a:ext cx="7120128" cy="9493504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CC BY NC http://www.flickr.com/photos/luckyno3/8262860521/</a:t>
            </a:r>
          </a:p>
        </p:txBody>
      </p:sp>
    </p:spTree>
    <p:extLst>
      <p:ext uri="{BB962C8B-B14F-4D97-AF65-F5344CB8AC3E}">
        <p14:creationId xmlns:p14="http://schemas.microsoft.com/office/powerpoint/2010/main" val="53805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019300"/>
            <a:ext cx="5486400" cy="2819400"/>
          </a:xfrm>
        </p:spPr>
        <p:txBody>
          <a:bodyPr/>
          <a:lstStyle/>
          <a:p>
            <a:r>
              <a:rPr lang="en-US" dirty="0" smtClean="0"/>
              <a:t>WCAG Contrast Checker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798"/>
            <a:ext cx="2613356" cy="622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57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539931"/>
          </a:xfrm>
        </p:spPr>
        <p:txBody>
          <a:bodyPr/>
          <a:lstStyle/>
          <a:p>
            <a:r>
              <a:rPr lang="en-US" dirty="0" smtClean="0"/>
              <a:t>WAVE Toolbar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http://wave.webaim.org/toolbar/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96" y="2133600"/>
            <a:ext cx="81153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97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585"/>
            <a:ext cx="9144000" cy="623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9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 are the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99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 It Simple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5460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Guidelines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>
              <a:lnSpc>
                <a:spcPct val="150000"/>
              </a:lnSpc>
            </a:pPr>
            <a:r>
              <a:rPr lang="en-US" dirty="0"/>
              <a:t>Use headers </a:t>
            </a:r>
            <a:r>
              <a:rPr lang="en-US" dirty="0" smtClean="0"/>
              <a:t>properly</a:t>
            </a:r>
          </a:p>
          <a:p>
            <a:pPr fontAlgn="base">
              <a:lnSpc>
                <a:spcPct val="150000"/>
              </a:lnSpc>
            </a:pPr>
            <a:r>
              <a:rPr lang="en-US" dirty="0" smtClean="0"/>
              <a:t>Use </a:t>
            </a:r>
            <a:r>
              <a:rPr lang="en-US" dirty="0"/>
              <a:t>descriptive </a:t>
            </a:r>
            <a:r>
              <a:rPr lang="en-US" dirty="0" smtClean="0"/>
              <a:t>links</a:t>
            </a:r>
          </a:p>
          <a:p>
            <a:pPr fontAlgn="base">
              <a:lnSpc>
                <a:spcPct val="150000"/>
              </a:lnSpc>
            </a:pPr>
            <a:r>
              <a:rPr lang="en-US" dirty="0" smtClean="0"/>
              <a:t>Describe </a:t>
            </a:r>
            <a:r>
              <a:rPr lang="en-US" dirty="0"/>
              <a:t>y</a:t>
            </a:r>
            <a:r>
              <a:rPr lang="en-US" dirty="0" smtClean="0"/>
              <a:t>our Images</a:t>
            </a:r>
          </a:p>
          <a:p>
            <a:pPr fontAlgn="base">
              <a:lnSpc>
                <a:spcPct val="150000"/>
              </a:lnSpc>
            </a:pPr>
            <a:r>
              <a:rPr lang="en-US" dirty="0" smtClean="0"/>
              <a:t>If </a:t>
            </a:r>
            <a:r>
              <a:rPr lang="en-US" dirty="0"/>
              <a:t>you embed audio/video, add a link to </a:t>
            </a:r>
            <a:r>
              <a:rPr lang="en-US" dirty="0" smtClean="0"/>
              <a:t>the original</a:t>
            </a:r>
          </a:p>
          <a:p>
            <a:pPr fontAlgn="base">
              <a:lnSpc>
                <a:spcPct val="150000"/>
              </a:lnSpc>
            </a:pPr>
            <a:r>
              <a:rPr lang="en-US" dirty="0" smtClean="0"/>
              <a:t>Be </a:t>
            </a:r>
            <a:r>
              <a:rPr lang="en-US" dirty="0"/>
              <a:t>clear and </a:t>
            </a:r>
            <a:r>
              <a:rPr lang="en-US" dirty="0" smtClean="0"/>
              <a:t>concise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1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- Marcin </a:t>
            </a:r>
            <a:r>
              <a:rPr lang="en-US" dirty="0" err="1"/>
              <a:t>Treder</a:t>
            </a:r>
            <a:r>
              <a:rPr lang="en-US" dirty="0"/>
              <a:t> @</a:t>
            </a:r>
            <a:r>
              <a:rPr lang="en-US" dirty="0" err="1"/>
              <a:t>marcintreder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http://uxdesign.smashingmagazine.com/2012/08/29/beyond-wireframing-real-life-ux-design-process/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57200" y="1143000"/>
            <a:ext cx="8229600" cy="3505200"/>
          </a:xfrm>
        </p:spPr>
        <p:txBody>
          <a:bodyPr>
            <a:normAutofit/>
          </a:bodyPr>
          <a:lstStyle/>
          <a:p>
            <a:r>
              <a:rPr lang="en-US" sz="3200" dirty="0"/>
              <a:t>I’ve learned that what matters </a:t>
            </a:r>
            <a:r>
              <a:rPr lang="en-US" sz="3200" dirty="0" smtClean="0"/>
              <a:t>[...]</a:t>
            </a:r>
          </a:p>
          <a:p>
            <a:r>
              <a:rPr lang="en-US" sz="3200" dirty="0" smtClean="0"/>
              <a:t>is </a:t>
            </a:r>
            <a:r>
              <a:rPr lang="en-US" sz="3200" dirty="0"/>
              <a:t>an actionable process — possible to use, adapted to the company’s culture and financially effective.</a:t>
            </a:r>
          </a:p>
        </p:txBody>
      </p:sp>
    </p:spTree>
    <p:extLst>
      <p:ext uri="{BB962C8B-B14F-4D97-AF65-F5344CB8AC3E}">
        <p14:creationId xmlns:p14="http://schemas.microsoft.com/office/powerpoint/2010/main" val="271716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</a:t>
            </a:r>
            <a:r>
              <a:rPr lang="en-US" dirty="0" err="1" smtClean="0"/>
              <a:t>Aways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55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- Tim </a:t>
            </a:r>
            <a:r>
              <a:rPr lang="en-US" dirty="0"/>
              <a:t>Berners-Lee @</a:t>
            </a:r>
            <a:r>
              <a:rPr lang="en-US" dirty="0" err="1"/>
              <a:t>timbernerslee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http://</a:t>
            </a:r>
            <a:r>
              <a:rPr lang="en-US" dirty="0" smtClean="0"/>
              <a:t>www.w3.org/standards/webdesign/accessibility</a:t>
            </a:r>
            <a:r>
              <a:rPr lang="en-US" dirty="0"/>
              <a:t> ; CC BY NC SA http://www.flickr.com/photos/j-o-n-o/151830908/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57200" y="1752600"/>
            <a:ext cx="8229600" cy="2895600"/>
          </a:xfrm>
        </p:spPr>
        <p:txBody>
          <a:bodyPr>
            <a:normAutofit/>
          </a:bodyPr>
          <a:lstStyle/>
          <a:p>
            <a:r>
              <a:rPr lang="en-US" sz="3200" dirty="0">
                <a:ln w="6350">
                  <a:solidFill>
                    <a:schemeClr val="tx1"/>
                  </a:solidFill>
                </a:ln>
              </a:rPr>
              <a:t>The power of the Web is in its universality. Access by everyone regardless of disability is an essential aspect.</a:t>
            </a:r>
          </a:p>
        </p:txBody>
      </p:sp>
    </p:spTree>
    <p:extLst>
      <p:ext uri="{BB962C8B-B14F-4D97-AF65-F5344CB8AC3E}">
        <p14:creationId xmlns:p14="http://schemas.microsoft.com/office/powerpoint/2010/main" val="240442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" b="-68"/>
          <a:stretch/>
        </p:blipFill>
        <p:spPr>
          <a:xfrm>
            <a:off x="-26" y="-19"/>
            <a:ext cx="9142858" cy="6867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5200"/>
            <a:ext cx="8229600" cy="777930"/>
          </a:xfrm>
        </p:spPr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Lennard</a:t>
            </a:r>
            <a:r>
              <a:rPr lang="en-US" dirty="0"/>
              <a:t> Davis @</a:t>
            </a:r>
            <a:r>
              <a:rPr lang="en-US" dirty="0" err="1"/>
              <a:t>lendavis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6172200"/>
            <a:ext cx="8229600" cy="557784"/>
          </a:xfrm>
        </p:spPr>
        <p:txBody>
          <a:bodyPr>
            <a:normAutofit/>
          </a:bodyPr>
          <a:lstStyle/>
          <a:p>
            <a:r>
              <a:rPr lang="en-US" dirty="0" smtClean="0"/>
              <a:t>Book: </a:t>
            </a:r>
            <a:r>
              <a:rPr lang="en-US" dirty="0"/>
              <a:t>Bending Over Backwards: Disability, </a:t>
            </a:r>
            <a:r>
              <a:rPr lang="en-US" dirty="0" err="1"/>
              <a:t>Dismodernism</a:t>
            </a:r>
            <a:r>
              <a:rPr lang="en-US" dirty="0"/>
              <a:t> and Other Difficult </a:t>
            </a:r>
            <a:r>
              <a:rPr lang="en-US" dirty="0" smtClean="0"/>
              <a:t>Positions</a:t>
            </a:r>
          </a:p>
          <a:p>
            <a:r>
              <a:rPr lang="en-US" dirty="0"/>
              <a:t>CC BY NC ND http://www.fondazionebassetti.org/en/focus/2010/07/a_man_his_history_and_his_dna.html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457200" y="1676400"/>
            <a:ext cx="7696200" cy="3048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We’re </a:t>
            </a:r>
            <a:r>
              <a:rPr lang="en-US" dirty="0"/>
              <a:t>all </a:t>
            </a:r>
            <a:r>
              <a:rPr lang="en-US" dirty="0" smtClean="0"/>
              <a:t>disabled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83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What is Web Accessibility?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3916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777930"/>
          </a:xfrm>
        </p:spPr>
        <p:txBody>
          <a:bodyPr/>
          <a:lstStyle/>
          <a:p>
            <a:r>
              <a:rPr lang="en-US" dirty="0"/>
              <a:t>- Jonathan Lazar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57200" y="6172200"/>
            <a:ext cx="8229600" cy="557784"/>
          </a:xfrm>
        </p:spPr>
        <p:txBody>
          <a:bodyPr>
            <a:normAutofit/>
          </a:bodyPr>
          <a:lstStyle/>
          <a:p>
            <a:r>
              <a:rPr lang="en-US" dirty="0"/>
              <a:t>Book: Universal usability: designing computer interfaces for diverse user </a:t>
            </a:r>
            <a:r>
              <a:rPr lang="en-US" dirty="0" smtClean="0"/>
              <a:t>populations</a:t>
            </a:r>
          </a:p>
          <a:p>
            <a:r>
              <a:rPr lang="en-US" dirty="0"/>
              <a:t>CC BY http://www.flickr.com/photos/marc_smith/6076488785/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57200" y="2057400"/>
            <a:ext cx="8229600" cy="2133600"/>
          </a:xfrm>
        </p:spPr>
        <p:txBody>
          <a:bodyPr/>
          <a:lstStyle/>
          <a:p>
            <a:r>
              <a:rPr lang="en-US" dirty="0"/>
              <a:t>U</a:t>
            </a:r>
            <a:r>
              <a:rPr lang="en-US" dirty="0" smtClean="0"/>
              <a:t>niversal </a:t>
            </a:r>
            <a:r>
              <a:rPr lang="en-US" dirty="0"/>
              <a:t>usability is simply good </a:t>
            </a:r>
            <a:r>
              <a:rPr lang="en-US" dirty="0" smtClean="0"/>
              <a:t>design.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48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2667000"/>
          </a:xfrm>
        </p:spPr>
        <p:txBody>
          <a:bodyPr/>
          <a:lstStyle/>
          <a:p>
            <a:pPr marL="393192" indent="0">
              <a:lnSpc>
                <a:spcPct val="150000"/>
              </a:lnSpc>
              <a:buNone/>
            </a:pPr>
            <a:r>
              <a:rPr lang="en-US" dirty="0"/>
              <a:t>Cynthia Ng</a:t>
            </a:r>
          </a:p>
          <a:p>
            <a:pPr marL="393192" indent="0">
              <a:lnSpc>
                <a:spcPct val="150000"/>
              </a:lnSpc>
              <a:buNone/>
            </a:pPr>
            <a:r>
              <a:rPr lang="en-US" dirty="0"/>
              <a:t>@</a:t>
            </a:r>
            <a:r>
              <a:rPr lang="en-US" dirty="0" err="1"/>
              <a:t>TheRealArty</a:t>
            </a:r>
            <a:endParaRPr lang="en-US" dirty="0"/>
          </a:p>
          <a:p>
            <a:pPr marL="393192" indent="0">
              <a:lnSpc>
                <a:spcPct val="150000"/>
              </a:lnSpc>
              <a:buNone/>
            </a:pPr>
            <a:r>
              <a:rPr lang="en-US" dirty="0" smtClean="0"/>
              <a:t>about.me/</a:t>
            </a:r>
            <a:r>
              <a:rPr lang="en-US" dirty="0" err="1" smtClean="0"/>
              <a:t>cynthiang</a:t>
            </a:r>
            <a:endParaRPr lang="en-US" dirty="0"/>
          </a:p>
          <a:p>
            <a:pPr marL="393192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362200"/>
            <a:ext cx="2029970" cy="234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7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 W3C </a:t>
            </a:r>
            <a:r>
              <a:rPr lang="en-US" dirty="0"/>
              <a:t>Web Accessibility Initiative (WAI)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http://www.w3.org/WAI/intro/accessibility.php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57200" y="1524000"/>
            <a:ext cx="8229600" cy="3124200"/>
          </a:xfrm>
        </p:spPr>
        <p:txBody>
          <a:bodyPr>
            <a:normAutofit/>
          </a:bodyPr>
          <a:lstStyle/>
          <a:p>
            <a:r>
              <a:rPr lang="en-US" sz="3600" dirty="0"/>
              <a:t>Web accessibility means that people with disabilities can use the Web.</a:t>
            </a:r>
          </a:p>
        </p:txBody>
      </p:sp>
    </p:spTree>
    <p:extLst>
      <p:ext uri="{BB962C8B-B14F-4D97-AF65-F5344CB8AC3E}">
        <p14:creationId xmlns:p14="http://schemas.microsoft.com/office/powerpoint/2010/main" val="381675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3.alphacoders.com/655/6556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http</a:t>
            </a:r>
            <a:r>
              <a:rPr lang="en-US" dirty="0"/>
              <a:t>://wall.alphacoders.com/by_sub_category.php?id=217856</a:t>
            </a:r>
          </a:p>
        </p:txBody>
      </p:sp>
    </p:spTree>
    <p:extLst>
      <p:ext uri="{BB962C8B-B14F-4D97-AF65-F5344CB8AC3E}">
        <p14:creationId xmlns:p14="http://schemas.microsoft.com/office/powerpoint/2010/main" val="277912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Custom 6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9C65FF"/>
      </a:accent1>
      <a:accent2>
        <a:srgbClr val="4700C8"/>
      </a:accent2>
      <a:accent3>
        <a:srgbClr val="424E5B"/>
      </a:accent3>
      <a:accent4>
        <a:srgbClr val="808DA9"/>
      </a:accent4>
      <a:accent5>
        <a:srgbClr val="660066"/>
      </a:accent5>
      <a:accent6>
        <a:srgbClr val="3333CC"/>
      </a:accent6>
      <a:hlink>
        <a:srgbClr val="D6D6F4"/>
      </a:hlink>
      <a:folHlink>
        <a:srgbClr val="D6D6F4"/>
      </a:folHlink>
    </a:clrScheme>
    <a:fontScheme name="Presentation">
      <a:majorFont>
        <a:latin typeface="Merriweather Sans"/>
        <a:ea typeface=""/>
        <a:cs typeface=""/>
      </a:majorFont>
      <a:minorFont>
        <a:latin typeface="Lato"/>
        <a:ea typeface=""/>
        <a:cs typeface="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txDef>
      <a:spPr/>
      <a:bodyPr vert="horz" lIns="91440" rIns="45720" rtlCol="0" anchor="t">
        <a:normAutofit/>
        <a:scene3d>
          <a:camera prst="orthographicFront"/>
          <a:lightRig rig="threePt" dir="t">
            <a:rot lat="0" lon="0" rev="4800000"/>
          </a:lightRig>
        </a:scene3d>
        <a:sp3d prstMaterial="matte">
          <a:bevelT w="50800" h="10160"/>
        </a:sp3d>
      </a:bodyPr>
      <a:lstStyle>
        <a:defPPr algn="l">
          <a:defRPr sz="3200" b="0" dirty="0" smtClean="0">
            <a:solidFill>
              <a:schemeClr val="bg1">
                <a:lumMod val="95000"/>
              </a:schemeClr>
            </a:solidFill>
            <a:latin typeface="Lato" panose="020F0502020204030203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3190</TotalTime>
  <Words>669</Words>
  <Application>Microsoft Office PowerPoint</Application>
  <PresentationFormat>On-screen Show (4:3)</PresentationFormat>
  <Paragraphs>137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9" baseType="lpstr">
      <vt:lpstr>Arial</vt:lpstr>
      <vt:lpstr>Lato</vt:lpstr>
      <vt:lpstr>Wingdings 3</vt:lpstr>
      <vt:lpstr>Merriweather Sans</vt:lpstr>
      <vt:lpstr>Calibri</vt:lpstr>
      <vt:lpstr>Wingdings 2</vt:lpstr>
      <vt:lpstr>Wingdings</vt:lpstr>
      <vt:lpstr>Module</vt:lpstr>
      <vt:lpstr>We are All Disabled! Making Your Part of the Web Accessible</vt:lpstr>
      <vt:lpstr>bit.ly/c4l14-arty</vt:lpstr>
      <vt:lpstr>PowerPoint Presentation</vt:lpstr>
      <vt:lpstr>PowerPoint Presentation</vt:lpstr>
      <vt:lpstr>PowerPoint Presentation</vt:lpstr>
      <vt:lpstr>PowerPoint Presentation</vt:lpstr>
      <vt:lpstr>What is Web Accessibility?</vt:lpstr>
      <vt:lpstr>- W3C Web Accessibility Initiative (WAI)</vt:lpstr>
      <vt:lpstr>PowerPoint Presentation</vt:lpstr>
      <vt:lpstr>Why Should You Care?</vt:lpstr>
      <vt:lpstr>Disability &gt;</vt:lpstr>
      <vt:lpstr>That’s a Lot of People</vt:lpstr>
      <vt:lpstr>The Rehabilitation Act</vt:lpstr>
      <vt:lpstr>Web Content Accessibility Guidelines (WCAG)</vt:lpstr>
      <vt:lpstr>PowerPoint Presentation</vt:lpstr>
      <vt:lpstr>How Do We Develop for People with Disabilities?</vt:lpstr>
      <vt:lpstr>What is  Assistive Technology?</vt:lpstr>
      <vt:lpstr>- Wikipedia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Sara Hendren @ablerism</vt:lpstr>
      <vt:lpstr>There is no average user.</vt:lpstr>
      <vt:lpstr>PowerPoint Presentation</vt:lpstr>
      <vt:lpstr>The Solution?</vt:lpstr>
      <vt:lpstr>- Debra Riley-Huff @rileyhuff</vt:lpstr>
      <vt:lpstr>Universal Design</vt:lpstr>
      <vt:lpstr>- Ron Mace</vt:lpstr>
      <vt:lpstr>PowerPoint Presentation</vt:lpstr>
      <vt:lpstr>Guidelines for All</vt:lpstr>
      <vt:lpstr>PowerPoint Presentation</vt:lpstr>
      <vt:lpstr>Putting Universal Design into Practice</vt:lpstr>
      <vt:lpstr>PowerPoint Presentation</vt:lpstr>
      <vt:lpstr>PowerPoint Presentation</vt:lpstr>
      <vt:lpstr>PowerPoint Presentation</vt:lpstr>
      <vt:lpstr>Ask Your Users</vt:lpstr>
      <vt:lpstr>Again</vt:lpstr>
      <vt:lpstr>and AGAIN</vt:lpstr>
      <vt:lpstr>Creating Your Website</vt:lpstr>
      <vt:lpstr>Key Strategies</vt:lpstr>
      <vt:lpstr>Accessibility Considerations</vt:lpstr>
      <vt:lpstr>alt text  alt=""</vt:lpstr>
      <vt:lpstr>Say NO to Autoplay</vt:lpstr>
      <vt:lpstr>PowerPoint Presentation</vt:lpstr>
      <vt:lpstr>Death to the Carousel</vt:lpstr>
      <vt:lpstr>Keyboard Accessibility</vt:lpstr>
      <vt:lpstr>PowerPoint Presentation</vt:lpstr>
      <vt:lpstr>PowerPoint Presentation</vt:lpstr>
      <vt:lpstr>PowerPoint Presentation</vt:lpstr>
      <vt:lpstr>Skip Link Code Example</vt:lpstr>
      <vt:lpstr>ARIA</vt:lpstr>
      <vt:lpstr>&lt;nav&gt;  role = "navigation"</vt:lpstr>
      <vt:lpstr>PowerPoint Presentation</vt:lpstr>
      <vt:lpstr>Reference Material</vt:lpstr>
      <vt:lpstr>Testing Your Website</vt:lpstr>
      <vt:lpstr>validator.w3.org</vt:lpstr>
      <vt:lpstr>HTML Codesniffer</vt:lpstr>
      <vt:lpstr>WCAG Contrast Checker</vt:lpstr>
      <vt:lpstr>WAVE Toolbar</vt:lpstr>
      <vt:lpstr>PowerPoint Presentation</vt:lpstr>
      <vt:lpstr>Humans are the problem</vt:lpstr>
      <vt:lpstr>Keep It Simple</vt:lpstr>
      <vt:lpstr>Content Guidelines</vt:lpstr>
      <vt:lpstr>- Marcin Treder @marcintreder</vt:lpstr>
      <vt:lpstr>Take Aways</vt:lpstr>
      <vt:lpstr>- Tim Berners-Lee @timbernerslee</vt:lpstr>
      <vt:lpstr>- Lennard Davis @lendavis</vt:lpstr>
      <vt:lpstr>- Jonathan Lazar</vt:lpstr>
      <vt:lpstr>Thank You</vt:lpstr>
    </vt:vector>
  </TitlesOfParts>
  <Company>Langara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Universal Web Design</dc:title>
  <dc:creator>Cynthia Ng</dc:creator>
  <cp:lastModifiedBy>Lenovo User</cp:lastModifiedBy>
  <cp:revision>116</cp:revision>
  <cp:lastPrinted>2014-03-18T01:40:24Z</cp:lastPrinted>
  <dcterms:created xsi:type="dcterms:W3CDTF">2013-11-22T18:45:03Z</dcterms:created>
  <dcterms:modified xsi:type="dcterms:W3CDTF">2014-03-26T12:55:56Z</dcterms:modified>
</cp:coreProperties>
</file>